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55"/>
  </p:notesMasterIdLst>
  <p:sldIdLst>
    <p:sldId id="257" r:id="rId2"/>
    <p:sldId id="283" r:id="rId3"/>
    <p:sldId id="284" r:id="rId4"/>
    <p:sldId id="420" r:id="rId5"/>
    <p:sldId id="290" r:id="rId6"/>
    <p:sldId id="451" r:id="rId7"/>
    <p:sldId id="452" r:id="rId8"/>
    <p:sldId id="333" r:id="rId9"/>
    <p:sldId id="398" r:id="rId10"/>
    <p:sldId id="331" r:id="rId11"/>
    <p:sldId id="435" r:id="rId12"/>
    <p:sldId id="332" r:id="rId13"/>
    <p:sldId id="402" r:id="rId14"/>
    <p:sldId id="370" r:id="rId15"/>
    <p:sldId id="372" r:id="rId16"/>
    <p:sldId id="342" r:id="rId17"/>
    <p:sldId id="403" r:id="rId18"/>
    <p:sldId id="404" r:id="rId19"/>
    <p:sldId id="405" r:id="rId20"/>
    <p:sldId id="300" r:id="rId21"/>
    <p:sldId id="440" r:id="rId22"/>
    <p:sldId id="409" r:id="rId23"/>
    <p:sldId id="307" r:id="rId24"/>
    <p:sldId id="421" r:id="rId25"/>
    <p:sldId id="410" r:id="rId26"/>
    <p:sldId id="412" r:id="rId27"/>
    <p:sldId id="309" r:id="rId28"/>
    <p:sldId id="310" r:id="rId29"/>
    <p:sldId id="442" r:id="rId30"/>
    <p:sldId id="443" r:id="rId31"/>
    <p:sldId id="316" r:id="rId32"/>
    <p:sldId id="448" r:id="rId33"/>
    <p:sldId id="321" r:id="rId34"/>
    <p:sldId id="323" r:id="rId35"/>
    <p:sldId id="324" r:id="rId36"/>
    <p:sldId id="294" r:id="rId37"/>
    <p:sldId id="414" r:id="rId38"/>
    <p:sldId id="295" r:id="rId39"/>
    <p:sldId id="328" r:id="rId40"/>
    <p:sldId id="330" r:id="rId41"/>
    <p:sldId id="387" r:id="rId42"/>
    <p:sldId id="401" r:id="rId43"/>
    <p:sldId id="371" r:id="rId44"/>
    <p:sldId id="373" r:id="rId45"/>
    <p:sldId id="377" r:id="rId46"/>
    <p:sldId id="378" r:id="rId47"/>
    <p:sldId id="427" r:id="rId48"/>
    <p:sldId id="381" r:id="rId49"/>
    <p:sldId id="384" r:id="rId50"/>
    <p:sldId id="430" r:id="rId51"/>
    <p:sldId id="415" r:id="rId52"/>
    <p:sldId id="416" r:id="rId53"/>
    <p:sldId id="447" r:id="rId5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0066"/>
    <a:srgbClr val="0000FF"/>
    <a:srgbClr val="000000"/>
    <a:srgbClr val="000099"/>
    <a:srgbClr val="6600CC"/>
    <a:srgbClr val="CC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2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6A1AB7B8-ABF4-E044-817D-BBB3C44AFD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79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24680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6803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FCE29A-154D-8E4C-889C-359B5E47EEE4}" type="datetime1">
              <a:rPr lang="en-US"/>
              <a:pPr/>
              <a:t>17/12/13</a:t>
            </a:fld>
            <a:endParaRPr 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79D94-7AE4-9744-AEE1-2FF805C633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800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6FBD5B-CE67-2641-B62E-0D814BEF823D}" type="datetime1">
              <a:rPr lang="en-US"/>
              <a:pPr/>
              <a:t>17/12/13</a:t>
            </a:fld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55ED67-36A1-8441-9764-655C4A12E0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85361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651E01-7245-3F46-910B-79C13B15DBBB}" type="datetime1">
              <a:rPr lang="en-US"/>
              <a:pPr/>
              <a:t>17/12/13</a:t>
            </a:fld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60AD1-33AF-A447-A558-2B88E1A96E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43498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172001-3DBC-6545-BADD-7C5825301CB7}" type="datetime1">
              <a:rPr lang="en-US"/>
              <a:pPr/>
              <a:t>17/12/13</a:t>
            </a:fld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54B10-80C3-5B41-B9DB-3E8AEB30C9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17138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F5A94F-8004-3A44-8AF2-C401AF74719D}" type="datetime1">
              <a:rPr lang="en-US"/>
              <a:pPr/>
              <a:t>17/12/13</a:t>
            </a:fld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3E9258-1B9F-D844-8595-2AD3BD01C0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69393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0D4824-D795-1745-8B3B-18CE2D0133C0}" type="datetime1">
              <a:rPr lang="en-US"/>
              <a:pPr/>
              <a:t>17/12/13</a:t>
            </a:fld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4DAC6E-A3DC-3749-91A0-A444F541A0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0869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EAED2D-5635-FC43-B870-540669A2F8CA}" type="datetime1">
              <a:rPr lang="en-US"/>
              <a:pPr/>
              <a:t>17/12/13</a:t>
            </a:fld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874158-65BD-5348-9DB3-27DE03C2EF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17834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18156-DDDF-8B40-AA46-17B0B9B9D810}" type="datetime1">
              <a:rPr lang="en-US"/>
              <a:pPr/>
              <a:t>17/12/13</a:t>
            </a:fld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BDF8EE-78DE-0543-90A6-627ACF247A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90669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9C19FB-B7D7-F445-A071-D893BC174744}" type="datetime1">
              <a:rPr lang="en-US"/>
              <a:pPr/>
              <a:t>17/12/13</a:t>
            </a:fld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52799-816B-F246-8835-011EF63DCB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8922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71BAE7-95E1-B749-8259-0974881EE732}" type="datetime1">
              <a:rPr lang="en-US"/>
              <a:pPr/>
              <a:t>17/12/13</a:t>
            </a:fld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3B0850-DD38-4A4E-8A23-662618F6FA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90497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8C42D-D2D3-A741-B187-B138A6EEFE8E}" type="datetime1">
              <a:rPr lang="en-US"/>
              <a:pPr/>
              <a:t>17/12/13</a:t>
            </a:fld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57B017-E778-D94C-91E0-26347D7632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04989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18" charset="0"/>
                <a:ea typeface="MS PGothic" pitchFamily="34" charset="-128"/>
                <a:cs typeface="+mn-cs"/>
              </a:endParaRPr>
            </a:p>
          </p:txBody>
        </p:sp>
        <p:sp>
          <p:nvSpPr>
            <p:cNvPr id="245764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65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66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67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68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69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70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71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72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73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74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75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76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5777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24577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77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1pPr>
          </a:lstStyle>
          <a:p>
            <a:fld id="{3F2CE136-684A-0C4C-B4DE-E36FF5FE727A}" type="datetime1">
              <a:rPr lang="en-US"/>
              <a:pPr/>
              <a:t>17/12/13</a:t>
            </a:fld>
            <a:endParaRPr lang="en-US"/>
          </a:p>
        </p:txBody>
      </p:sp>
      <p:sp>
        <p:nvSpPr>
          <p:cNvPr id="24578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8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defRPr>
            </a:lvl1pPr>
          </a:lstStyle>
          <a:p>
            <a:fld id="{96744D24-2E92-DA43-9119-9748760C42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4578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4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45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5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5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5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5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5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5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5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5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8" grpId="0"/>
      <p:bldP spid="245782" grpId="0" build="p">
        <p:tmplLst>
          <p:tmpl lvl="1">
            <p:tnLst>
              <p:par>
                <p:cTn xmlns:p14="http://schemas.microsoft.com/office/powerpoint/2010/main"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7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4578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7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4578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7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4578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7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4578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7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4578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4578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0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0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ncbi.nlm.nih.gov/sites/entrez?Db=pubmed&amp;Cmd=Search&amp;Term=%22Menezes%20AH%22%5BAuthor%5D&amp;itool=EntrezSystem2.PEntrez.Pubmed.Pubmed_ResultsPanel.Pubmed_DiscoveryPanel.Pubmed_RVAbstractPlu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BC8EAA9E-C3F0-2A45-9476-4E2627F562EC}" type="slidenum">
              <a:rPr lang="en-US" sz="1200">
                <a:latin typeface="Verdana" charset="0"/>
              </a:rPr>
              <a:pPr/>
              <a:t>1</a:t>
            </a:fld>
            <a:endParaRPr lang="en-US" sz="1200">
              <a:latin typeface="Verdana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2362200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SURGICAL APPROACHES TO FORAMEN MAGNUM LESIONS</a:t>
            </a:r>
            <a:endParaRPr lang="en-US" sz="3600" b="1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5E7ED24E-A9F6-D748-B6A0-D02063ED2EA4}" type="slidenum">
              <a:rPr lang="en-US" sz="1200">
                <a:latin typeface="Verdana" charset="0"/>
              </a:rPr>
              <a:pPr/>
              <a:t>10</a:t>
            </a:fld>
            <a:endParaRPr lang="en-US" sz="1200">
              <a:latin typeface="Verdana" charset="0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60325" y="-152400"/>
            <a:ext cx="9083675" cy="7053263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4000" b="1" i="1">
                <a:solidFill>
                  <a:srgbClr val="FFFF00"/>
                </a:solidFill>
              </a:rPr>
              <a:t>              </a:t>
            </a:r>
            <a:r>
              <a:rPr lang="en-US" sz="4000" b="1" i="1" u="sng">
                <a:solidFill>
                  <a:srgbClr val="FFFF00"/>
                </a:solidFill>
              </a:rPr>
              <a:t>A - Posterior approaches </a:t>
            </a:r>
          </a:p>
          <a:p>
            <a:endParaRPr lang="en-US" sz="4000" b="1" i="1" u="sng">
              <a:solidFill>
                <a:srgbClr val="FFFF00"/>
              </a:solidFill>
            </a:endParaRPr>
          </a:p>
          <a:p>
            <a:r>
              <a:rPr lang="en-US" sz="3200">
                <a:solidFill>
                  <a:srgbClr val="FF0000"/>
                </a:solidFill>
              </a:rPr>
              <a:t>              </a:t>
            </a:r>
            <a:r>
              <a:rPr lang="en-US">
                <a:solidFill>
                  <a:srgbClr val="FF0000"/>
                </a:solidFill>
              </a:rPr>
              <a:t>1 – SUBOCCIPITAL APPROACH :</a:t>
            </a:r>
          </a:p>
          <a:p>
            <a:pPr>
              <a:buFont typeface="Wingdings" charset="0"/>
              <a:buChar char="Ø"/>
            </a:pPr>
            <a:r>
              <a:rPr lang="en-US" sz="3200"/>
              <a:t>  </a:t>
            </a:r>
            <a:r>
              <a:rPr lang="en-US" b="1">
                <a:solidFill>
                  <a:srgbClr val="000000"/>
                </a:solidFill>
              </a:rPr>
              <a:t>INDICATIONS:</a:t>
            </a:r>
          </a:p>
          <a:p>
            <a:r>
              <a:rPr lang="en-US"/>
              <a:t>        </a:t>
            </a:r>
            <a:r>
              <a:rPr lang="en-US">
                <a:solidFill>
                  <a:schemeClr val="tx2"/>
                </a:solidFill>
              </a:rPr>
              <a:t>- Intradural lesions at post. or posterolateral location</a:t>
            </a: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ADVANTAGES </a:t>
            </a:r>
          </a:p>
          <a:p>
            <a:pPr>
              <a:buClr>
                <a:schemeClr val="tx1"/>
              </a:buCl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- Familiar to most neurosurgeons </a:t>
            </a:r>
          </a:p>
          <a:p>
            <a:pPr>
              <a:buClr>
                <a:schemeClr val="tx1"/>
              </a:buCl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- Visualization of the VA, brainstem, cranial nerves, and </a:t>
            </a:r>
          </a:p>
          <a:p>
            <a:pPr>
              <a:buClr>
                <a:schemeClr val="tx1"/>
              </a:buCl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tumor in a safe, simple, and rapid manner </a:t>
            </a: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DISADVANTAGE :</a:t>
            </a:r>
          </a:p>
          <a:p>
            <a:r>
              <a:rPr lang="en-US" sz="3200"/>
              <a:t>         </a:t>
            </a:r>
            <a:r>
              <a:rPr lang="en-US" sz="3200">
                <a:solidFill>
                  <a:schemeClr val="tx2"/>
                </a:solidFill>
              </a:rPr>
              <a:t>-Vascular </a:t>
            </a:r>
            <a:r>
              <a:rPr lang="en-US">
                <a:solidFill>
                  <a:schemeClr val="tx2"/>
                </a:solidFill>
              </a:rPr>
              <a:t>injury e.g. VA and PICA</a:t>
            </a:r>
          </a:p>
          <a:p>
            <a:r>
              <a:rPr lang="en-US">
                <a:solidFill>
                  <a:schemeClr val="tx2"/>
                </a:solidFill>
              </a:rPr>
              <a:t>          - Pseudomeningocele</a:t>
            </a:r>
          </a:p>
          <a:p>
            <a:r>
              <a:rPr lang="en-US">
                <a:solidFill>
                  <a:schemeClr val="tx2"/>
                </a:solidFill>
              </a:rPr>
              <a:t>          - Not feasible to work well laterally and ant. to </a:t>
            </a:r>
          </a:p>
          <a:p>
            <a:r>
              <a:rPr lang="en-US">
                <a:solidFill>
                  <a:schemeClr val="tx2"/>
                </a:solidFill>
              </a:rPr>
              <a:t>            the spinal cord and the medulla.</a:t>
            </a:r>
          </a:p>
          <a:p>
            <a:r>
              <a:rPr lang="en-US">
                <a:solidFill>
                  <a:schemeClr val="tx2"/>
                </a:solidFill>
              </a:rPr>
              <a:t>     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FD744A1E-3E6B-974C-874C-484FAAF35208}" type="slidenum">
              <a:rPr lang="en-US" sz="1200">
                <a:latin typeface="Verdana" charset="0"/>
              </a:rPr>
              <a:pPr/>
              <a:t>11</a:t>
            </a:fld>
            <a:endParaRPr lang="en-US" sz="1200">
              <a:latin typeface="Verdana" charset="0"/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304800" y="193675"/>
            <a:ext cx="73914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400">
                <a:solidFill>
                  <a:srgbClr val="FFFF00"/>
                </a:solidFill>
              </a:rPr>
              <a:t>Sub Occ. approaches </a:t>
            </a:r>
          </a:p>
          <a:p>
            <a:endParaRPr lang="en-US" sz="24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FF9900"/>
                </a:solidFill>
              </a:rPr>
              <a:t>A- Three-quarter prone position.</a:t>
            </a:r>
          </a:p>
          <a:p>
            <a:endParaRPr lang="en-US" sz="20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FF9900"/>
                </a:solidFill>
              </a:rPr>
              <a:t>B- Vertical midline Incision</a:t>
            </a:r>
          </a:p>
          <a:p>
            <a:endParaRPr lang="en-US" sz="20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FF9900"/>
                </a:solidFill>
              </a:rPr>
              <a:t>C- S.O. craniectomy and a laminectomy of  C1 and C2</a:t>
            </a:r>
          </a:p>
          <a:p>
            <a:endParaRPr lang="en-US" sz="20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FF9900"/>
                </a:solidFill>
              </a:rPr>
              <a:t>D- Dural incision</a:t>
            </a:r>
          </a:p>
          <a:p>
            <a:endParaRPr lang="en-US" sz="20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FF9900"/>
                </a:solidFill>
              </a:rPr>
              <a:t>E- Intradural exposure</a:t>
            </a:r>
            <a:endParaRPr lang="en-US" sz="2000" b="1">
              <a:solidFill>
                <a:srgbClr val="FF9900"/>
              </a:solidFill>
            </a:endParaRPr>
          </a:p>
          <a:p>
            <a:endParaRPr lang="en-US" sz="20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FF9900"/>
                </a:solidFill>
              </a:rPr>
              <a:t>F- Hockey-stick    </a:t>
            </a:r>
          </a:p>
          <a:p>
            <a:r>
              <a:rPr lang="en-US" sz="2000">
                <a:solidFill>
                  <a:srgbClr val="FF9900"/>
                </a:solidFill>
              </a:rPr>
              <a:t>    retro sigmoid exposure.</a:t>
            </a:r>
          </a:p>
          <a:p>
            <a:endParaRPr lang="en-US" sz="20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CE154F77-9566-854B-8322-040008CAE2B7}" type="slidenum">
              <a:rPr lang="en-US" sz="1200">
                <a:latin typeface="Verdana" charset="0"/>
              </a:rPr>
              <a:pPr/>
              <a:t>12</a:t>
            </a:fld>
            <a:endParaRPr lang="en-US" sz="1200">
              <a:latin typeface="Verdana" charset="0"/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60325" y="0"/>
            <a:ext cx="9083675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Font typeface="Wingdings" charset="0"/>
              <a:buChar char="Ø"/>
            </a:pPr>
            <a:r>
              <a:rPr lang="en-US" sz="3200"/>
              <a:t> </a:t>
            </a:r>
            <a:r>
              <a:rPr lang="en-US" b="1">
                <a:solidFill>
                  <a:srgbClr val="000000"/>
                </a:solidFill>
              </a:rPr>
              <a:t>POSITION :</a:t>
            </a:r>
          </a:p>
          <a:p>
            <a:pPr>
              <a:buFont typeface="Wingdings" charset="0"/>
              <a:buNone/>
            </a:pPr>
            <a:r>
              <a:rPr lang="en-US"/>
              <a:t>          </a:t>
            </a:r>
            <a:r>
              <a:rPr lang="en-US">
                <a:solidFill>
                  <a:schemeClr val="tx2"/>
                </a:solidFill>
              </a:rPr>
              <a:t>-  Prone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-  Sitting 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STEPS :</a:t>
            </a:r>
          </a:p>
          <a:p>
            <a:r>
              <a:rPr lang="en-US" sz="3200"/>
              <a:t>         </a:t>
            </a:r>
            <a:r>
              <a:rPr lang="en-US" sz="3200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chemeClr val="tx2"/>
                </a:solidFill>
              </a:rPr>
              <a:t>Vertical midline or Hockey-stick skin incision </a:t>
            </a:r>
          </a:p>
          <a:p>
            <a:endParaRPr lang="en-US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</a:rPr>
              <a:t>          - Y-shape muscle incision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- Craniectomy above the FM and a laminectomy of the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axis and atlas</a:t>
            </a:r>
          </a:p>
          <a:p>
            <a:r>
              <a:rPr lang="en-US">
                <a:solidFill>
                  <a:schemeClr val="tx2"/>
                </a:solidFill>
              </a:rPr>
              <a:t>          </a:t>
            </a:r>
          </a:p>
          <a:p>
            <a:r>
              <a:rPr lang="en-US">
                <a:solidFill>
                  <a:schemeClr val="tx2"/>
                </a:solidFill>
              </a:rPr>
              <a:t>          - Dura mater opened by Y shaped  incision</a:t>
            </a:r>
          </a:p>
          <a:p>
            <a:pPr>
              <a:buFont typeface="Wingdings" charset="0"/>
              <a:buChar char="Ø"/>
            </a:pPr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4E1996D2-3645-8140-8F30-691AE0AC7E2B}" type="slidenum">
              <a:rPr lang="en-US" sz="1200">
                <a:latin typeface="Verdana" charset="0"/>
              </a:rPr>
              <a:pPr/>
              <a:t>13</a:t>
            </a:fld>
            <a:endParaRPr lang="en-US" sz="1200">
              <a:latin typeface="Verdana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0" y="1143000"/>
            <a:ext cx="9144000" cy="393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Font typeface="Wingdings" charset="0"/>
              <a:buChar char="Ø"/>
            </a:pPr>
            <a:r>
              <a:rPr lang="en-US"/>
              <a:t> </a:t>
            </a:r>
            <a:r>
              <a:rPr lang="en-US">
                <a:solidFill>
                  <a:schemeClr val="tx2"/>
                </a:solidFill>
              </a:rPr>
              <a:t>Most difficult lesions to remove are those situated ant. to     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the 9</a:t>
            </a:r>
            <a:r>
              <a:rPr lang="en-US" baseline="30000">
                <a:solidFill>
                  <a:schemeClr val="tx2"/>
                </a:solidFill>
              </a:rPr>
              <a:t>th</a:t>
            </a:r>
            <a:r>
              <a:rPr lang="en-US">
                <a:solidFill>
                  <a:schemeClr val="tx2"/>
                </a:solidFill>
              </a:rPr>
              <a:t>, 10</a:t>
            </a:r>
            <a:r>
              <a:rPr lang="en-US" baseline="30000">
                <a:solidFill>
                  <a:schemeClr val="tx2"/>
                </a:solidFill>
              </a:rPr>
              <a:t>th</a:t>
            </a:r>
            <a:r>
              <a:rPr lang="en-US">
                <a:solidFill>
                  <a:schemeClr val="tx2"/>
                </a:solidFill>
              </a:rPr>
              <a:t> and 11</a:t>
            </a:r>
            <a:r>
              <a:rPr lang="en-US" baseline="30000">
                <a:solidFill>
                  <a:schemeClr val="tx2"/>
                </a:solidFill>
              </a:rPr>
              <a:t>th</a:t>
            </a:r>
            <a:r>
              <a:rPr lang="en-US">
                <a:solidFill>
                  <a:schemeClr val="tx2"/>
                </a:solidFill>
              </a:rPr>
              <a:t> nerves and lateral medullary segment    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of the vertebral artery.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An attempt should be made to gently separate the rootlets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and to operate through the interval between the rootlets.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699A7BC2-D1CA-844D-A0B6-DEC118330216}" type="slidenum">
              <a:rPr lang="en-US" sz="1200">
                <a:latin typeface="Verdana" charset="0"/>
              </a:rPr>
              <a:pPr/>
              <a:t>14</a:t>
            </a:fld>
            <a:endParaRPr lang="en-US" sz="1200">
              <a:latin typeface="Verdana" charset="0"/>
            </a:endParaRPr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1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2 - RETROSIGMOID SUBOCCIPITAL APPROACH :</a:t>
            </a:r>
          </a:p>
          <a:p>
            <a:endParaRPr lang="en-US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Clr>
                <a:schemeClr val="tx2"/>
              </a:buClr>
              <a:buFont typeface="Wingdings" charset="0"/>
              <a:buChar char="Ø"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b="1">
                <a:solidFill>
                  <a:srgbClr val="080808"/>
                </a:solidFill>
              </a:rPr>
              <a:t>INDICATION :</a:t>
            </a:r>
          </a:p>
          <a:p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- </a:t>
            </a:r>
            <a:r>
              <a:rPr lang="en-US">
                <a:solidFill>
                  <a:schemeClr val="tx2"/>
                </a:solidFill>
              </a:rPr>
              <a:t>Intradural posterolateral lesions</a:t>
            </a: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Char char="Ø"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b="1">
                <a:solidFill>
                  <a:srgbClr val="080808"/>
                </a:solidFill>
              </a:rPr>
              <a:t>ADVANTAGES :</a:t>
            </a:r>
          </a:p>
          <a:p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- </a:t>
            </a:r>
            <a:r>
              <a:rPr lang="en-US">
                <a:solidFill>
                  <a:schemeClr val="tx2"/>
                </a:solidFill>
              </a:rPr>
              <a:t>Wide view of the CP angle and of the intradural </a:t>
            </a:r>
          </a:p>
          <a:p>
            <a:r>
              <a:rPr lang="en-US">
                <a:solidFill>
                  <a:schemeClr val="tx2"/>
                </a:solidFill>
              </a:rPr>
              <a:t>             structures behind the ipsilateral lower clivus </a:t>
            </a: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b="1">
                <a:solidFill>
                  <a:srgbClr val="080808"/>
                </a:solidFill>
              </a:rPr>
              <a:t>DISADVANTAGES:</a:t>
            </a:r>
          </a:p>
          <a:p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- Inadequate exposure of more medial or C/L extension </a:t>
            </a:r>
          </a:p>
          <a:p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of lesion</a:t>
            </a:r>
          </a:p>
          <a:p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- Retraction on neural tissues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11CB83BA-DA58-E148-BEC2-8CB75FF7257C}" type="slidenum">
              <a:rPr lang="en-US" sz="1200">
                <a:latin typeface="Verdana" charset="0"/>
              </a:rPr>
              <a:pPr/>
              <a:t>15</a:t>
            </a:fld>
            <a:endParaRPr lang="en-US" sz="1200">
              <a:latin typeface="Verdana" charset="0"/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209800" y="1447800"/>
            <a:ext cx="76200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400" b="1" i="1">
                <a:solidFill>
                  <a:srgbClr val="FFFF66"/>
                </a:solidFill>
              </a:rPr>
              <a:t>Retro sigmoid approach</a:t>
            </a:r>
          </a:p>
          <a:p>
            <a:endParaRPr lang="en-US" sz="2400"/>
          </a:p>
          <a:p>
            <a:r>
              <a:rPr lang="en-US" sz="2400">
                <a:solidFill>
                  <a:srgbClr val="FF0000"/>
                </a:solidFill>
              </a:rPr>
              <a:t>- </a:t>
            </a:r>
            <a:r>
              <a:rPr lang="en-US" sz="2400">
                <a:solidFill>
                  <a:srgbClr val="000099"/>
                </a:solidFill>
              </a:rPr>
              <a:t>Three-quarter</a:t>
            </a:r>
          </a:p>
          <a:p>
            <a:r>
              <a:rPr lang="en-US" sz="2400">
                <a:solidFill>
                  <a:srgbClr val="000099"/>
                </a:solidFill>
              </a:rPr>
              <a:t>prone position.  </a:t>
            </a:r>
          </a:p>
          <a:p>
            <a:r>
              <a:rPr lang="en-US" sz="2400">
                <a:solidFill>
                  <a:srgbClr val="000099"/>
                </a:solidFill>
              </a:rPr>
              <a:t>- Vertical paramedian</a:t>
            </a:r>
          </a:p>
          <a:p>
            <a:r>
              <a:rPr lang="en-US" sz="2400">
                <a:solidFill>
                  <a:srgbClr val="000099"/>
                </a:solidFill>
              </a:rPr>
              <a:t>incision crosses the asterion. </a:t>
            </a:r>
          </a:p>
          <a:p>
            <a:r>
              <a:rPr lang="en-US" sz="2400">
                <a:solidFill>
                  <a:srgbClr val="000099"/>
                </a:solidFill>
              </a:rPr>
              <a:t>- Superolateral margin of the</a:t>
            </a:r>
          </a:p>
          <a:p>
            <a:r>
              <a:rPr lang="en-US" sz="2400">
                <a:solidFill>
                  <a:srgbClr val="000099"/>
                </a:solidFill>
              </a:rPr>
              <a:t>craniotomy is positioned at the</a:t>
            </a:r>
          </a:p>
          <a:p>
            <a:r>
              <a:rPr lang="en-US" sz="2400">
                <a:solidFill>
                  <a:srgbClr val="000099"/>
                </a:solidFill>
              </a:rPr>
              <a:t>junction of the transverse and sigmoid</a:t>
            </a:r>
          </a:p>
          <a:p>
            <a:r>
              <a:rPr lang="en-US" sz="2400">
                <a:solidFill>
                  <a:srgbClr val="000099"/>
                </a:solidFill>
              </a:rPr>
              <a:t>sinuses</a:t>
            </a:r>
            <a:r>
              <a:rPr lang="en-US" sz="240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BECB8CC-7A3A-7B43-BB03-4A3EE4192EDC}" type="slidenum">
              <a:rPr lang="en-US" sz="1200">
                <a:latin typeface="Verdana" charset="0"/>
              </a:rPr>
              <a:pPr/>
              <a:t>16</a:t>
            </a:fld>
            <a:endParaRPr lang="en-US" sz="1200">
              <a:latin typeface="Verdana" charset="0"/>
            </a:endParaRP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0" y="0"/>
            <a:ext cx="9144000" cy="625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US" sz="3200">
                <a:solidFill>
                  <a:srgbClr val="FF0000"/>
                </a:solidFill>
              </a:rPr>
              <a:t>          </a:t>
            </a:r>
            <a:r>
              <a:rPr lang="en-US">
                <a:solidFill>
                  <a:srgbClr val="FF0000"/>
                </a:solidFill>
              </a:rPr>
              <a:t>3 - </a:t>
            </a:r>
            <a:r>
              <a:rPr lang="en-US" b="1">
                <a:solidFill>
                  <a:srgbClr val="FF0000"/>
                </a:solidFill>
              </a:rPr>
              <a:t>EXTREME LATERAL APPROACH :</a:t>
            </a:r>
          </a:p>
          <a:p>
            <a:pPr marL="342900" indent="-342900"/>
            <a:r>
              <a:rPr lang="en-US" sz="3200" b="1"/>
              <a:t>                                  (</a:t>
            </a:r>
            <a:r>
              <a:rPr lang="en-US" sz="2400">
                <a:solidFill>
                  <a:srgbClr val="FFFF00"/>
                </a:solidFill>
              </a:rPr>
              <a:t>Sen and Sekhar and AL-Mefty et al</a:t>
            </a:r>
            <a:r>
              <a:rPr lang="en-US" sz="1800"/>
              <a:t> </a:t>
            </a:r>
            <a:r>
              <a:rPr lang="en-US"/>
              <a:t>)</a:t>
            </a:r>
            <a:endParaRPr lang="en-US" sz="2400" b="1"/>
          </a:p>
          <a:p>
            <a:pPr marL="342900" indent="-342900">
              <a:buFont typeface="Wingdings" charset="0"/>
              <a:buChar char="Ø"/>
            </a:pPr>
            <a:r>
              <a:rPr lang="en-US" sz="3200"/>
              <a:t>  </a:t>
            </a:r>
            <a:r>
              <a:rPr lang="en-US" b="1">
                <a:solidFill>
                  <a:srgbClr val="000000"/>
                </a:solidFill>
              </a:rPr>
              <a:t>INDICATION :</a:t>
            </a:r>
          </a:p>
          <a:p>
            <a:pPr marL="342900" indent="-342900"/>
            <a:r>
              <a:rPr lang="en-US"/>
              <a:t>       </a:t>
            </a:r>
            <a:r>
              <a:rPr lang="en-US">
                <a:solidFill>
                  <a:schemeClr val="tx2"/>
                </a:solidFill>
              </a:rPr>
              <a:t>- Anterior / anterolateral lesions                     </a:t>
            </a:r>
          </a:p>
          <a:p>
            <a:pPr marL="342900" indent="-342900">
              <a:buFont typeface="Wingdings" charset="0"/>
              <a:buChar char="Ø"/>
            </a:pPr>
            <a:endParaRPr lang="en-US" b="1">
              <a:solidFill>
                <a:srgbClr val="000000"/>
              </a:solidFill>
            </a:endParaRPr>
          </a:p>
          <a:p>
            <a:pPr marL="342900" indent="-342900">
              <a:buClr>
                <a:schemeClr val="tx1"/>
              </a:buClr>
              <a:buFont typeface="Wingdings" charset="0"/>
              <a:buNone/>
            </a:pPr>
            <a:r>
              <a:rPr lang="en-US" b="1">
                <a:solidFill>
                  <a:srgbClr val="000000"/>
                </a:solidFill>
              </a:rPr>
              <a:t> </a:t>
            </a:r>
          </a:p>
          <a:p>
            <a:pPr marL="342900" indent="-342900">
              <a:buClr>
                <a:schemeClr val="tx1"/>
              </a:buClr>
              <a:buFont typeface="Wingdings" charset="0"/>
              <a:buChar char="Ø"/>
            </a:pPr>
            <a:endParaRPr lang="en-US" b="1">
              <a:solidFill>
                <a:srgbClr val="000000"/>
              </a:solidFill>
            </a:endParaRPr>
          </a:p>
          <a:p>
            <a:pPr marL="342900" indent="-342900"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PRINCIPLE :</a:t>
            </a:r>
          </a:p>
          <a:p>
            <a:pPr marL="342900" indent="-342900">
              <a:buFont typeface="Wingdings" charset="0"/>
              <a:buNone/>
            </a:pPr>
            <a:r>
              <a:rPr lang="en-US"/>
              <a:t>       - </a:t>
            </a:r>
            <a:r>
              <a:rPr lang="en-US">
                <a:solidFill>
                  <a:srgbClr val="FF0066"/>
                </a:solidFill>
              </a:rPr>
              <a:t>Removal of more bone</a:t>
            </a:r>
            <a:r>
              <a:rPr lang="en-US"/>
              <a:t> </a:t>
            </a:r>
            <a:r>
              <a:rPr lang="en-US">
                <a:solidFill>
                  <a:schemeClr val="tx2"/>
                </a:solidFill>
              </a:rPr>
              <a:t>in key areas </a:t>
            </a:r>
          </a:p>
          <a:p>
            <a:pPr marL="342900" indent="-342900"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 marL="342900" indent="-342900"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- Exposure of  VA and mobilization of extradural course    </a:t>
            </a:r>
          </a:p>
          <a:p>
            <a:pPr marL="342900" indent="-342900"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from C 2 to its dural entry point</a:t>
            </a:r>
          </a:p>
          <a:p>
            <a:pPr marL="342900" indent="-342900"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 marL="342900" indent="-342900"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AFB8BFB4-0191-C74E-932E-0E0168DB20AC}" type="slidenum">
              <a:rPr lang="en-US" sz="1200">
                <a:latin typeface="Verdana" charset="0"/>
              </a:rPr>
              <a:pPr/>
              <a:t>17</a:t>
            </a:fld>
            <a:endParaRPr lang="en-US" sz="1200">
              <a:latin typeface="Verdana" charset="0"/>
            </a:endParaRPr>
          </a:p>
        </p:txBody>
      </p:sp>
      <p:sp>
        <p:nvSpPr>
          <p:cNvPr id="181252" name="Text Box 4"/>
          <p:cNvSpPr txBox="1">
            <a:spLocks noChangeArrowheads="1"/>
          </p:cNvSpPr>
          <p:nvPr/>
        </p:nvSpPr>
        <p:spPr bwMode="auto">
          <a:xfrm>
            <a:off x="0" y="304800"/>
            <a:ext cx="9275763" cy="667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sz="3200" b="1">
                <a:solidFill>
                  <a:srgbClr val="000000"/>
                </a:solidFill>
              </a:rPr>
              <a:t> ADVANTAGES :</a:t>
            </a:r>
          </a:p>
          <a:p>
            <a:pPr>
              <a:buFont typeface="Wingdings" charset="0"/>
              <a:buNone/>
            </a:pPr>
            <a:r>
              <a:rPr lang="en-US" sz="3200" b="1">
                <a:solidFill>
                  <a:srgbClr val="000000"/>
                </a:solidFill>
              </a:rPr>
              <a:t>        </a:t>
            </a:r>
            <a:r>
              <a:rPr lang="en-US">
                <a:solidFill>
                  <a:schemeClr val="tx2"/>
                </a:solidFill>
              </a:rPr>
              <a:t>- Short distance and wide surgical field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- Tumor and brain stem interface under direct vision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- Early proximal control of vertebral artery</a:t>
            </a:r>
          </a:p>
          <a:p>
            <a:r>
              <a:rPr lang="en-US">
                <a:solidFill>
                  <a:schemeClr val="tx2"/>
                </a:solidFill>
              </a:rPr>
              <a:t>         </a:t>
            </a:r>
          </a:p>
          <a:p>
            <a:r>
              <a:rPr lang="en-US">
                <a:solidFill>
                  <a:schemeClr val="tx2"/>
                </a:solidFill>
              </a:rPr>
              <a:t>         - Intra and extradural parts of tumor may be accessed in</a:t>
            </a:r>
          </a:p>
          <a:p>
            <a:r>
              <a:rPr lang="en-US">
                <a:solidFill>
                  <a:schemeClr val="tx2"/>
                </a:solidFill>
              </a:rPr>
              <a:t>           same sitting</a:t>
            </a:r>
          </a:p>
          <a:p>
            <a:r>
              <a:rPr lang="en-US">
                <a:solidFill>
                  <a:schemeClr val="tx2"/>
                </a:solidFill>
              </a:rPr>
              <a:t>         </a:t>
            </a:r>
          </a:p>
          <a:p>
            <a:r>
              <a:rPr lang="en-US">
                <a:solidFill>
                  <a:schemeClr val="tx2"/>
                </a:solidFill>
              </a:rPr>
              <a:t>         - Occipitocervical stabilization is possible in same sitting</a:t>
            </a:r>
          </a:p>
          <a:p>
            <a:r>
              <a:rPr lang="en-US">
                <a:solidFill>
                  <a:schemeClr val="tx2"/>
                </a:solidFill>
              </a:rPr>
              <a:t>         </a:t>
            </a:r>
          </a:p>
          <a:p>
            <a:r>
              <a:rPr lang="en-US">
                <a:solidFill>
                  <a:schemeClr val="tx2"/>
                </a:solidFill>
              </a:rPr>
              <a:t>         - May be combined with a subtemporal – infratemporal</a:t>
            </a:r>
          </a:p>
          <a:p>
            <a:r>
              <a:rPr lang="en-US">
                <a:solidFill>
                  <a:schemeClr val="tx2"/>
                </a:solidFill>
              </a:rPr>
              <a:t>           or a presigmoid approach</a:t>
            </a:r>
            <a:endParaRPr lang="en-US" sz="3200" b="1">
              <a:solidFill>
                <a:srgbClr val="000000"/>
              </a:solidFill>
            </a:endParaRPr>
          </a:p>
          <a:p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551C55B8-A832-5E46-B78F-821518996350}" type="slidenum">
              <a:rPr lang="en-US" sz="1200">
                <a:latin typeface="Verdana" charset="0"/>
              </a:rPr>
              <a:pPr/>
              <a:t>18</a:t>
            </a:fld>
            <a:endParaRPr lang="en-US" sz="1200">
              <a:latin typeface="Verdana" charset="0"/>
            </a:endParaRPr>
          </a:p>
        </p:txBody>
      </p:sp>
      <p:sp>
        <p:nvSpPr>
          <p:cNvPr id="18330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04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Font typeface="Wingdings" charset="0"/>
              <a:buChar char="Ø"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>
                <a:solidFill>
                  <a:srgbClr val="000000"/>
                </a:solidFill>
              </a:rPr>
              <a:t>DISADVANTAGES :</a:t>
            </a:r>
          </a:p>
          <a:p>
            <a:r>
              <a:rPr lang="en-US" sz="3200" b="1">
                <a:solidFill>
                  <a:srgbClr val="000000"/>
                </a:solidFill>
              </a:rPr>
              <a:t>             </a:t>
            </a:r>
            <a:r>
              <a:rPr lang="en-US">
                <a:solidFill>
                  <a:schemeClr val="tx2"/>
                </a:solidFill>
              </a:rPr>
              <a:t>- Extensive soft tissue dissection</a:t>
            </a:r>
          </a:p>
          <a:p>
            <a:r>
              <a:rPr lang="en-US">
                <a:solidFill>
                  <a:schemeClr val="tx2"/>
                </a:solidFill>
              </a:rPr>
              <a:t>               - Prolong operating time</a:t>
            </a:r>
          </a:p>
          <a:p>
            <a:r>
              <a:rPr lang="en-US"/>
              <a:t>               </a:t>
            </a:r>
            <a:r>
              <a:rPr lang="en-US">
                <a:solidFill>
                  <a:schemeClr val="tx2"/>
                </a:solidFill>
              </a:rPr>
              <a:t>- Increased postoperative pain</a:t>
            </a:r>
          </a:p>
          <a:p>
            <a:r>
              <a:rPr lang="en-US"/>
              <a:t>               </a:t>
            </a:r>
            <a:r>
              <a:rPr lang="en-US">
                <a:solidFill>
                  <a:schemeClr val="tx2"/>
                </a:solidFill>
              </a:rPr>
              <a:t>- Possible VA and LCN injury</a:t>
            </a:r>
          </a:p>
          <a:p>
            <a:r>
              <a:rPr lang="en-US">
                <a:solidFill>
                  <a:schemeClr val="tx2"/>
                </a:solidFill>
              </a:rPr>
              <a:t>               - Requirement of experienced surgeon</a:t>
            </a:r>
          </a:p>
          <a:p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</a:t>
            </a:r>
            <a:r>
              <a:rPr lang="en-US" b="1">
                <a:solidFill>
                  <a:srgbClr val="000000"/>
                </a:solidFill>
              </a:rPr>
              <a:t>Relative contraindication</a:t>
            </a:r>
            <a:r>
              <a:rPr lang="en-US">
                <a:solidFill>
                  <a:schemeClr val="tx2"/>
                </a:solidFill>
              </a:rPr>
              <a:t> –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    - High jugular bulb</a:t>
            </a:r>
          </a:p>
          <a:p>
            <a:pPr>
              <a:buFont typeface="Wingdings" charset="0"/>
              <a:buNone/>
            </a:pPr>
            <a:endParaRPr lang="en-US" b="1">
              <a:solidFill>
                <a:srgbClr val="000000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POSITION :</a:t>
            </a:r>
            <a:r>
              <a:rPr lang="en-US">
                <a:solidFill>
                  <a:srgbClr val="000000"/>
                </a:solidFill>
              </a:rPr>
              <a:t>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     - Lateral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</a:t>
            </a:r>
            <a:r>
              <a:rPr lang="en-US" b="1">
                <a:solidFill>
                  <a:srgbClr val="000000"/>
                </a:solidFill>
              </a:rPr>
              <a:t>STEPS: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  - </a:t>
            </a:r>
            <a:r>
              <a:rPr lang="en-US" i="1">
                <a:solidFill>
                  <a:schemeClr val="tx2"/>
                </a:solidFill>
              </a:rPr>
              <a:t>INCISION </a:t>
            </a:r>
            <a:r>
              <a:rPr lang="en-US">
                <a:solidFill>
                  <a:schemeClr val="tx2"/>
                </a:solidFill>
              </a:rPr>
              <a:t>:   Horse shoe / Inverted – L / Cuvilinear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B57A371-C881-AC44-AF3E-8AC55C3F92D8}" type="slidenum">
              <a:rPr lang="en-US" sz="1200">
                <a:latin typeface="Verdana" charset="0"/>
              </a:rPr>
              <a:pPr/>
              <a:t>19</a:t>
            </a:fld>
            <a:endParaRPr lang="en-US" sz="1200">
              <a:latin typeface="Verdana" charset="0"/>
            </a:endParaRPr>
          </a:p>
        </p:txBody>
      </p:sp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                        # </a:t>
            </a:r>
            <a:r>
              <a:rPr lang="en-US">
                <a:solidFill>
                  <a:srgbClr val="FFFF00"/>
                </a:solidFill>
                <a:latin typeface="Times New Roman" pitchFamily="18" charset="0"/>
                <a:ea typeface="+mn-ea"/>
                <a:cs typeface="+mn-cs"/>
              </a:rPr>
              <a:t>Three anatomic stages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#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</a:t>
            </a:r>
            <a:r>
              <a:rPr lang="en-US">
                <a:solidFill>
                  <a:srgbClr val="000099"/>
                </a:solidFill>
                <a:latin typeface="Times New Roman" pitchFamily="18" charset="0"/>
                <a:ea typeface="+mn-ea"/>
                <a:cs typeface="+mn-cs"/>
              </a:rPr>
              <a:t>1 - Muscular dissection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</a:t>
            </a:r>
            <a:r>
              <a:rPr lang="en-US">
                <a:solidFill>
                  <a:srgbClr val="000099"/>
                </a:solidFill>
                <a:latin typeface="Times New Roman" pitchFamily="18" charset="0"/>
                <a:ea typeface="+mn-ea"/>
                <a:cs typeface="+mn-cs"/>
              </a:rPr>
              <a:t>2 - Extradural dissections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for  mastoidectomy, s.o.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craniectomy, extent of occipital condyle removal, and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exposure and identification of the hypoglossal canal,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jugular process, jugular tubercle, and facial nerve.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- VA exposure from f. transversarium of C 2 to dural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entry point and </a:t>
            </a:r>
            <a:r>
              <a:rPr lang="en-US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rPr>
              <a:t>displaced downward and medially</a:t>
            </a:r>
          </a:p>
          <a:p>
            <a:pPr>
              <a:defRPr/>
            </a:pPr>
            <a:r>
              <a:rPr lang="en-US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rPr>
              <a:t>     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- Tip of tr. process is preserved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</a:t>
            </a:r>
            <a:r>
              <a:rPr lang="en-US">
                <a:solidFill>
                  <a:srgbClr val="000099"/>
                </a:solidFill>
                <a:latin typeface="Times New Roman" pitchFamily="18" charset="0"/>
                <a:ea typeface="+mn-ea"/>
                <a:cs typeface="+mn-cs"/>
              </a:rPr>
              <a:t>3- Intradural exposure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- I</a:t>
            </a:r>
            <a:r>
              <a:rPr lang="en-US">
                <a:latin typeface="Times New Roman" pitchFamily="18" charset="0"/>
                <a:ea typeface="+mn-ea"/>
                <a:cs typeface="+mn-cs"/>
              </a:rPr>
              <a:t>ncision parallel to the lateral 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  margins of the craniotomy, with base of the flap medially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4D089584-4C34-5046-87EC-9FED2A59FB1F}" type="slidenum">
              <a:rPr lang="en-US" sz="1200">
                <a:latin typeface="Verdana" charset="0"/>
              </a:rPr>
              <a:pPr/>
              <a:t>2</a:t>
            </a:fld>
            <a:endParaRPr lang="en-US" sz="1200">
              <a:latin typeface="Verdana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658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3300"/>
                </a:solidFill>
              </a:rPr>
              <a:t>        </a:t>
            </a:r>
            <a:r>
              <a:rPr lang="en-US" sz="3200" b="1" i="1" u="sng">
                <a:solidFill>
                  <a:srgbClr val="FFFF00"/>
                </a:solidFill>
              </a:rPr>
              <a:t>Surgical anatomy of foramen magnum</a:t>
            </a:r>
          </a:p>
          <a:p>
            <a:endParaRPr lang="en-US" sz="1800" b="1">
              <a:solidFill>
                <a:srgbClr val="FF3300"/>
              </a:solidFill>
              <a:latin typeface="Verdana" charset="0"/>
            </a:endParaRPr>
          </a:p>
          <a:p>
            <a:pPr>
              <a:buSzPct val="150000"/>
              <a:buFont typeface="Wingdings" charset="0"/>
              <a:buChar char="Ø"/>
            </a:pPr>
            <a:r>
              <a:rPr lang="en-US" sz="1800">
                <a:latin typeface="Verdana" charset="0"/>
              </a:rPr>
              <a:t>   </a:t>
            </a:r>
            <a:r>
              <a:rPr lang="en-US">
                <a:solidFill>
                  <a:schemeClr val="tx2"/>
                </a:solidFill>
              </a:rPr>
              <a:t>F M - located in the occipital bone</a:t>
            </a:r>
          </a:p>
          <a:p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Three parts of occipital bones : </a:t>
            </a:r>
          </a:p>
          <a:p>
            <a:r>
              <a:rPr lang="en-US">
                <a:solidFill>
                  <a:schemeClr val="tx2"/>
                </a:solidFill>
              </a:rPr>
              <a:t>         </a:t>
            </a:r>
          </a:p>
          <a:p>
            <a:r>
              <a:rPr lang="en-US">
                <a:solidFill>
                  <a:schemeClr val="tx2"/>
                </a:solidFill>
              </a:rPr>
              <a:t>                    1 – Squamous part – Contain F M</a:t>
            </a:r>
          </a:p>
          <a:p>
            <a:r>
              <a:rPr lang="en-US">
                <a:solidFill>
                  <a:schemeClr val="tx2"/>
                </a:solidFill>
              </a:rPr>
              <a:t>                    2 -  Basal (clival) part – Ant. to the FM</a:t>
            </a:r>
          </a:p>
          <a:p>
            <a:r>
              <a:rPr lang="en-US">
                <a:solidFill>
                  <a:schemeClr val="tx2"/>
                </a:solidFill>
              </a:rPr>
              <a:t>                    3 -  Condylar part - Connects the squamous OB                        		      and clivus</a:t>
            </a:r>
          </a:p>
          <a:p>
            <a:pPr>
              <a:buFont typeface="Wingdings" charset="0"/>
              <a:buChar char="Ø"/>
            </a:pPr>
            <a:r>
              <a:rPr lang="en-US" sz="3200">
                <a:solidFill>
                  <a:schemeClr val="tx2"/>
                </a:solidFill>
              </a:rPr>
              <a:t>  </a:t>
            </a:r>
            <a:r>
              <a:rPr lang="en-US">
                <a:solidFill>
                  <a:srgbClr val="000099"/>
                </a:solidFill>
              </a:rPr>
              <a:t>Oval shaped,</a:t>
            </a:r>
            <a:r>
              <a:rPr lang="en-US">
                <a:solidFill>
                  <a:schemeClr val="tx2"/>
                </a:solidFill>
              </a:rPr>
              <a:t> wider posteriorly than anteriorly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</a:t>
            </a: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 Narrower anterior part sits above the odontoid process </a:t>
            </a:r>
          </a:p>
          <a:p>
            <a:r>
              <a:rPr lang="en-US">
                <a:solidFill>
                  <a:schemeClr val="tx2"/>
                </a:solidFill>
              </a:rPr>
              <a:t> </a:t>
            </a: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 Wider posterior part transmits the medulla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49192C14-B414-5742-A282-8BA2DAA1B0B0}" type="slidenum">
              <a:rPr lang="en-US" sz="1200">
                <a:latin typeface="Verdana" charset="0"/>
              </a:rPr>
              <a:pPr/>
              <a:t>20</a:t>
            </a:fld>
            <a:endParaRPr lang="en-US" sz="1200">
              <a:latin typeface="Verdana" charset="0"/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0" y="0"/>
            <a:ext cx="9144000" cy="668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FF00"/>
                </a:solidFill>
              </a:rPr>
              <a:t>                    </a:t>
            </a:r>
            <a:r>
              <a:rPr lang="en-US" sz="4000" b="1" i="1" u="sng">
                <a:solidFill>
                  <a:srgbClr val="FFFF00"/>
                </a:solidFill>
              </a:rPr>
              <a:t>B - Anterior Approaches </a:t>
            </a:r>
          </a:p>
          <a:p>
            <a:r>
              <a:rPr lang="en-US" b="1" i="1">
                <a:solidFill>
                  <a:srgbClr val="FF0000"/>
                </a:solidFill>
              </a:rPr>
              <a:t>    1-TRSANSORAL APPROACHES </a:t>
            </a:r>
            <a:r>
              <a:rPr lang="en-US" b="1"/>
              <a:t>:</a:t>
            </a:r>
          </a:p>
          <a:p>
            <a:endParaRPr lang="en-US" b="1">
              <a:solidFill>
                <a:srgbClr val="000000"/>
              </a:solidFill>
            </a:endParaRPr>
          </a:p>
          <a:p>
            <a:pPr>
              <a:buClr>
                <a:schemeClr val="tx2"/>
              </a:buClr>
              <a:buFont typeface="Wingdings" charset="0"/>
              <a:buNone/>
            </a:pPr>
            <a:r>
              <a:rPr lang="en-US" b="1">
                <a:solidFill>
                  <a:srgbClr val="000000"/>
                </a:solidFill>
              </a:rPr>
              <a:t> </a:t>
            </a:r>
          </a:p>
          <a:p>
            <a:pPr>
              <a:buClr>
                <a:schemeClr val="tx2"/>
              </a:buClr>
              <a:buFont typeface="Wingdings" charset="0"/>
              <a:buNone/>
            </a:pPr>
            <a:endParaRPr lang="en-US" b="1">
              <a:solidFill>
                <a:srgbClr val="000000"/>
              </a:solidFill>
            </a:endParaRPr>
          </a:p>
          <a:p>
            <a:pPr>
              <a:buClr>
                <a:schemeClr val="tx2"/>
              </a:buClr>
              <a:buFont typeface="Wingdings" charset="0"/>
              <a:buChar char="Ø"/>
            </a:pPr>
            <a:endParaRPr lang="en-US" b="1">
              <a:solidFill>
                <a:srgbClr val="000000"/>
              </a:solidFill>
            </a:endParaRPr>
          </a:p>
          <a:p>
            <a:pPr>
              <a:buClr>
                <a:schemeClr val="tx2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MODIFICATIONS :</a:t>
            </a:r>
          </a:p>
          <a:p>
            <a:r>
              <a:rPr lang="en-US"/>
              <a:t>          </a:t>
            </a:r>
          </a:p>
          <a:p>
            <a:r>
              <a:rPr lang="en-US"/>
              <a:t>          </a:t>
            </a:r>
            <a:r>
              <a:rPr lang="en-US">
                <a:solidFill>
                  <a:schemeClr val="tx2"/>
                </a:solidFill>
              </a:rPr>
              <a:t>- Transpalatine approach                     </a:t>
            </a:r>
          </a:p>
          <a:p>
            <a:r>
              <a:rPr lang="en-US">
                <a:solidFill>
                  <a:schemeClr val="tx2"/>
                </a:solidFill>
              </a:rPr>
              <a:t>          </a:t>
            </a:r>
          </a:p>
          <a:p>
            <a:r>
              <a:rPr lang="en-US">
                <a:solidFill>
                  <a:schemeClr val="tx2"/>
                </a:solidFill>
              </a:rPr>
              <a:t>          - Labiomandibular or </a:t>
            </a:r>
          </a:p>
          <a:p>
            <a:r>
              <a:rPr lang="en-US">
                <a:solidFill>
                  <a:schemeClr val="tx2"/>
                </a:solidFill>
              </a:rPr>
              <a:t>          </a:t>
            </a:r>
          </a:p>
          <a:p>
            <a:r>
              <a:rPr lang="en-US">
                <a:solidFill>
                  <a:schemeClr val="tx2"/>
                </a:solidFill>
              </a:rPr>
              <a:t>          - Labioglossomandibular approach (exposure upto C5)</a:t>
            </a:r>
          </a:p>
          <a:p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r>
              <a:rPr lang="en-US"/>
              <a:t> 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-533400" y="1143000"/>
            <a:ext cx="8839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1">
              <a:buFont typeface="Wingdings" charset="0"/>
              <a:buNone/>
            </a:pPr>
            <a:r>
              <a:rPr lang="en-US"/>
              <a:t>       </a:t>
            </a:r>
          </a:p>
          <a:p>
            <a:pPr lvl="1">
              <a:buFont typeface="Wingdings" charset="0"/>
              <a:buChar char="Ø"/>
            </a:pPr>
            <a:r>
              <a:rPr lang="en-US"/>
              <a:t>   </a:t>
            </a:r>
            <a:r>
              <a:rPr lang="en-US">
                <a:solidFill>
                  <a:schemeClr val="tx2"/>
                </a:solidFill>
              </a:rPr>
              <a:t>Most commonly selected anterior approach</a:t>
            </a:r>
            <a:r>
              <a:rPr lang="en-US"/>
              <a:t>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B3709A0B-BDB8-934B-8C1F-AD29D5380479}" type="slidenum">
              <a:rPr lang="en-US" sz="1200">
                <a:latin typeface="Verdana" charset="0"/>
              </a:rPr>
              <a:pPr/>
              <a:t>21</a:t>
            </a:fld>
            <a:endParaRPr lang="en-US" sz="1200">
              <a:latin typeface="Verdana" charset="0"/>
            </a:endParaRP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0" y="609600"/>
            <a:ext cx="6858000" cy="478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INDICATION :</a:t>
            </a:r>
          </a:p>
          <a:p>
            <a:r>
              <a:rPr lang="en-US"/>
              <a:t>          </a:t>
            </a:r>
            <a:r>
              <a:rPr lang="en-US">
                <a:solidFill>
                  <a:schemeClr val="tx2"/>
                </a:solidFill>
              </a:rPr>
              <a:t>- For most anterior </a:t>
            </a:r>
            <a:r>
              <a:rPr lang="en-US">
                <a:solidFill>
                  <a:srgbClr val="FFFF00"/>
                </a:solidFill>
              </a:rPr>
              <a:t>extradural </a:t>
            </a:r>
            <a:r>
              <a:rPr lang="en-US">
                <a:solidFill>
                  <a:schemeClr val="tx2"/>
                </a:solidFill>
              </a:rPr>
              <a:t>lesions</a:t>
            </a:r>
            <a:r>
              <a:rPr lang="en-US"/>
              <a:t> </a:t>
            </a:r>
          </a:p>
          <a:p>
            <a:endParaRPr lang="en-US"/>
          </a:p>
          <a:p>
            <a:pPr>
              <a:buFont typeface="Wingdings" charset="0"/>
              <a:buNone/>
            </a:pPr>
            <a:endParaRPr lang="en-US"/>
          </a:p>
          <a:p>
            <a:pPr>
              <a:buFont typeface="Wingdings" charset="0"/>
              <a:buChar char="Ø"/>
            </a:pPr>
            <a:r>
              <a:rPr lang="en-US"/>
              <a:t>  </a:t>
            </a:r>
            <a:r>
              <a:rPr lang="en-US" b="1">
                <a:solidFill>
                  <a:srgbClr val="000000"/>
                </a:solidFill>
              </a:rPr>
              <a:t>ADVANTAGES :</a:t>
            </a:r>
          </a:p>
          <a:p>
            <a:r>
              <a:rPr lang="en-US"/>
              <a:t>          </a:t>
            </a:r>
          </a:p>
          <a:p>
            <a:r>
              <a:rPr lang="en-US"/>
              <a:t>           </a:t>
            </a:r>
            <a:r>
              <a:rPr lang="en-US">
                <a:solidFill>
                  <a:schemeClr val="tx2"/>
                </a:solidFill>
              </a:rPr>
              <a:t>- Midline exposure </a:t>
            </a:r>
          </a:p>
          <a:p>
            <a:r>
              <a:rPr lang="en-US">
                <a:solidFill>
                  <a:schemeClr val="tx2"/>
                </a:solidFill>
              </a:rPr>
              <a:t>          </a:t>
            </a:r>
          </a:p>
          <a:p>
            <a:r>
              <a:rPr lang="en-US">
                <a:solidFill>
                  <a:schemeClr val="tx2"/>
                </a:solidFill>
              </a:rPr>
              <a:t>           - Most direct route to the pathology</a:t>
            </a:r>
            <a:endParaRPr lang="en-US"/>
          </a:p>
          <a:p>
            <a:endParaRPr lang="en-US"/>
          </a:p>
          <a:p>
            <a:r>
              <a:rPr lang="en-US"/>
              <a:t>      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C9878F51-FFB1-CC4A-83E8-090B7F34D036}" type="slidenum">
              <a:rPr lang="en-US" sz="1200">
                <a:latin typeface="Verdana" charset="0"/>
              </a:rPr>
              <a:pPr/>
              <a:t>22</a:t>
            </a:fld>
            <a:endParaRPr lang="en-US" sz="1200">
              <a:latin typeface="Verdana" charset="0"/>
            </a:endParaRPr>
          </a:p>
        </p:txBody>
      </p:sp>
      <p:sp>
        <p:nvSpPr>
          <p:cNvPr id="188420" name="Text Box 4"/>
          <p:cNvSpPr txBox="1">
            <a:spLocks noChangeArrowheads="1"/>
          </p:cNvSpPr>
          <p:nvPr/>
        </p:nvSpPr>
        <p:spPr bwMode="auto">
          <a:xfrm>
            <a:off x="60325" y="0"/>
            <a:ext cx="8966200" cy="631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DISADVANTAGES :</a:t>
            </a:r>
          </a:p>
          <a:p>
            <a:pPr>
              <a:defRPr/>
            </a:pPr>
            <a:r>
              <a:rPr lang="en-US" sz="3200">
                <a:latin typeface="Times New Roman" pitchFamily="18" charset="0"/>
                <a:ea typeface="+mn-ea"/>
                <a:cs typeface="+mn-cs"/>
              </a:rPr>
              <a:t>                    </a:t>
            </a:r>
            <a:r>
              <a:rPr lang="en-US" sz="3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-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Contaminated field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         - Frequency of CSF fistula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         - Pseudomeningocele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         - Meningitis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         - Depth of the operative field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POSITION: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             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- Supine</a:t>
            </a:r>
          </a:p>
          <a:p>
            <a:pPr>
              <a:buFont typeface="Wingdings" pitchFamily="2" charset="2"/>
              <a:buNone/>
              <a:defRPr/>
            </a:pPr>
            <a:endParaRPr lang="en-US" sz="3200" b="1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sz="3200" b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STEPES :</a:t>
            </a:r>
          </a:p>
          <a:p>
            <a:pPr>
              <a:defRPr/>
            </a:pPr>
            <a:r>
              <a:rPr lang="en-US" sz="3200">
                <a:latin typeface="Times New Roman" pitchFamily="18" charset="0"/>
                <a:ea typeface="+mn-ea"/>
                <a:cs typeface="+mn-cs"/>
              </a:rPr>
              <a:t> 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- Soft palate is retracted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- Midline longitudinal incision over post. pharyngeal wall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- Elevation of mucosa and prevertebral muscles </a:t>
            </a: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CBAF2B2-F45C-DA47-8DC4-ADCB448FD15A}" type="slidenum">
              <a:rPr lang="en-US" sz="1200">
                <a:latin typeface="Verdana" charset="0"/>
              </a:rPr>
              <a:pPr/>
              <a:t>23</a:t>
            </a:fld>
            <a:endParaRPr lang="en-US" sz="1200">
              <a:latin typeface="Verdana" charset="0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0" y="914400"/>
            <a:ext cx="9144000" cy="570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Wingdings" charset="0"/>
              <a:buChar char="Ø"/>
            </a:pPr>
            <a:r>
              <a:rPr lang="en-US" sz="3200"/>
              <a:t>  </a:t>
            </a:r>
            <a:r>
              <a:rPr lang="en-US">
                <a:solidFill>
                  <a:schemeClr val="tx2"/>
                </a:solidFill>
              </a:rPr>
              <a:t>Clivus, the anterior arch of the atlas, the dens, and bodies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of C2 and C3 may be removed  </a:t>
            </a:r>
          </a:p>
          <a:p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Clival exposure between the occipital condyles is 2-2.5 cm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wide and 2.5- to 3.0-cm long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Lateral exposure limited by –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1 – Pterygoid plates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2 – Hyopoglossal canals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3 – Eustachian tubes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4 – </a:t>
            </a:r>
            <a:r>
              <a:rPr lang="en-US">
                <a:solidFill>
                  <a:srgbClr val="ADFFFF"/>
                </a:solidFill>
              </a:rPr>
              <a:t>Width b/w the VAs</a:t>
            </a:r>
          </a:p>
          <a:p>
            <a:endParaRPr lang="en-US">
              <a:solidFill>
                <a:srgbClr val="FFFF00"/>
              </a:solidFill>
            </a:endParaRPr>
          </a:p>
          <a:p>
            <a:pPr>
              <a:buFont typeface="Wingdings" charset="0"/>
              <a:buNone/>
            </a:pPr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E9DB6C09-FA7F-224A-9F38-AAFC5C47DB36}" type="slidenum">
              <a:rPr lang="en-US" sz="1200">
                <a:latin typeface="Verdana" charset="0"/>
              </a:rPr>
              <a:pPr/>
              <a:t>24</a:t>
            </a:fld>
            <a:endParaRPr lang="en-US" sz="1200">
              <a:latin typeface="Verdana" charset="0"/>
            </a:endParaRPr>
          </a:p>
        </p:txBody>
      </p:sp>
      <p:sp>
        <p:nvSpPr>
          <p:cNvPr id="202756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To increase the exposure and reduce the operative depth,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lip and chin may be incised vertically</a:t>
            </a:r>
          </a:p>
          <a:p>
            <a:pPr>
              <a:buFont typeface="Wingdings" pitchFamily="2" charset="2"/>
              <a:buNone/>
              <a:defRPr/>
            </a:pPr>
            <a:endParaRPr lang="en-US"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Tongue and floor of the mouth may be split in the midline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After dealing with the lesion, mucosa and musculature of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the tongue and floor of the mouth are re approximated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Repositioning of mandibular osteotomy 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335CDA7E-C189-F049-B3F6-03D55D8C6175}" type="slidenum">
              <a:rPr lang="en-US" sz="1200">
                <a:latin typeface="Verdana" charset="0"/>
              </a:rPr>
              <a:pPr/>
              <a:t>25</a:t>
            </a:fld>
            <a:endParaRPr lang="en-US" sz="1200">
              <a:latin typeface="Verdana" charset="0"/>
            </a:endParaRPr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457200" y="228600"/>
            <a:ext cx="7543800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400">
                <a:solidFill>
                  <a:srgbClr val="FFFF00"/>
                </a:solidFill>
              </a:rPr>
              <a:t> </a:t>
            </a:r>
            <a:r>
              <a:rPr lang="en-US" b="1">
                <a:solidFill>
                  <a:srgbClr val="FFFF00"/>
                </a:solidFill>
              </a:rPr>
              <a:t>Transoral Approach</a:t>
            </a:r>
          </a:p>
          <a:p>
            <a:endParaRPr lang="en-US" sz="2400" u="sng">
              <a:solidFill>
                <a:srgbClr val="FF9900"/>
              </a:solidFill>
            </a:endParaRPr>
          </a:p>
          <a:p>
            <a:r>
              <a:rPr lang="en-US" sz="2400">
                <a:solidFill>
                  <a:srgbClr val="FF9900"/>
                </a:solidFill>
              </a:rPr>
              <a:t>A- Forced opening of mouth permits the clivus to be exposed below palate. </a:t>
            </a:r>
          </a:p>
          <a:p>
            <a:endParaRPr lang="en-US" sz="2400">
              <a:solidFill>
                <a:srgbClr val="FF9900"/>
              </a:solidFill>
            </a:endParaRPr>
          </a:p>
          <a:p>
            <a:r>
              <a:rPr lang="en-US" sz="2400">
                <a:solidFill>
                  <a:srgbClr val="FF9900"/>
                </a:solidFill>
              </a:rPr>
              <a:t>B- Ant. view </a:t>
            </a:r>
          </a:p>
          <a:p>
            <a:endParaRPr lang="en-US" sz="2400">
              <a:solidFill>
                <a:srgbClr val="FF9900"/>
              </a:solidFill>
            </a:endParaRPr>
          </a:p>
          <a:p>
            <a:r>
              <a:rPr lang="en-US" sz="2400">
                <a:solidFill>
                  <a:srgbClr val="FF9900"/>
                </a:solidFill>
              </a:rPr>
              <a:t>C- Incision </a:t>
            </a:r>
          </a:p>
          <a:p>
            <a:endParaRPr lang="en-US" sz="2400">
              <a:solidFill>
                <a:srgbClr val="FF9900"/>
              </a:solidFill>
            </a:endParaRPr>
          </a:p>
          <a:p>
            <a:r>
              <a:rPr lang="en-US" sz="2400">
                <a:solidFill>
                  <a:srgbClr val="FF9900"/>
                </a:solidFill>
              </a:rPr>
              <a:t>D– Soft palate divided </a:t>
            </a:r>
          </a:p>
          <a:p>
            <a:endParaRPr lang="en-US" sz="2400">
              <a:solidFill>
                <a:srgbClr val="FF9900"/>
              </a:solidFill>
            </a:endParaRPr>
          </a:p>
          <a:p>
            <a:r>
              <a:rPr lang="en-US" sz="2400">
                <a:solidFill>
                  <a:srgbClr val="FF9900"/>
                </a:solidFill>
              </a:rPr>
              <a:t>E - Pharyngeal mucosa has been opened in the midline</a:t>
            </a:r>
          </a:p>
          <a:p>
            <a:endParaRPr lang="en-US" sz="2400">
              <a:solidFill>
                <a:srgbClr val="FF9900"/>
              </a:solidFill>
            </a:endParaRPr>
          </a:p>
          <a:p>
            <a:r>
              <a:rPr lang="en-US" sz="2400">
                <a:solidFill>
                  <a:srgbClr val="FF9900"/>
                </a:solidFill>
              </a:rPr>
              <a:t>F- Lt L. capitis and L. coli    </a:t>
            </a:r>
          </a:p>
          <a:p>
            <a:r>
              <a:rPr lang="en-US" sz="2400">
                <a:solidFill>
                  <a:srgbClr val="FF9900"/>
                </a:solidFill>
              </a:rPr>
              <a:t>     reflected laterally</a:t>
            </a:r>
            <a:endParaRPr lang="en-US" sz="240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CE431619-8319-5C40-AF67-9A1773F3E640}" type="slidenum">
              <a:rPr lang="en-US" sz="1200">
                <a:latin typeface="Verdana" charset="0"/>
              </a:rPr>
              <a:pPr/>
              <a:t>26</a:t>
            </a:fld>
            <a:endParaRPr lang="en-US" sz="1200">
              <a:latin typeface="Verdana" charset="0"/>
            </a:endParaRPr>
          </a:p>
        </p:txBody>
      </p:sp>
      <p:sp>
        <p:nvSpPr>
          <p:cNvPr id="192516" name="Text Box 4"/>
          <p:cNvSpPr txBox="1">
            <a:spLocks noChangeArrowheads="1"/>
          </p:cNvSpPr>
          <p:nvPr/>
        </p:nvSpPr>
        <p:spPr bwMode="auto">
          <a:xfrm>
            <a:off x="0" y="533400"/>
            <a:ext cx="9353550" cy="649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3200" b="1" i="1">
                <a:solidFill>
                  <a:srgbClr val="FF0000"/>
                </a:solidFill>
              </a:rPr>
              <a:t>              2 </a:t>
            </a:r>
            <a:r>
              <a:rPr lang="en-US" b="1" i="1">
                <a:solidFill>
                  <a:srgbClr val="FF0000"/>
                </a:solidFill>
              </a:rPr>
              <a:t>– TRANSMAXILLARY APPROACH:</a:t>
            </a:r>
          </a:p>
          <a:p>
            <a:r>
              <a:rPr lang="en-US"/>
              <a:t> </a:t>
            </a:r>
          </a:p>
          <a:p>
            <a:pPr>
              <a:buFont typeface="Wingdings" charset="0"/>
              <a:buChar char="Ø"/>
            </a:pPr>
            <a:r>
              <a:rPr lang="en-US"/>
              <a:t>     </a:t>
            </a:r>
            <a:r>
              <a:rPr lang="en-US" u="sng">
                <a:solidFill>
                  <a:schemeClr val="tx2"/>
                </a:solidFill>
              </a:rPr>
              <a:t>Rarely used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</a:t>
            </a: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INDICATION :</a:t>
            </a:r>
          </a:p>
          <a:p>
            <a:r>
              <a:rPr lang="en-US"/>
              <a:t>      </a:t>
            </a:r>
            <a:r>
              <a:rPr lang="en-US">
                <a:solidFill>
                  <a:schemeClr val="tx2"/>
                </a:solidFill>
              </a:rPr>
              <a:t>- Lesions extending to the upper and middle third of clivus</a:t>
            </a:r>
          </a:p>
          <a:p>
            <a:r>
              <a:rPr lang="en-US"/>
              <a:t>                      </a:t>
            </a:r>
            <a:r>
              <a:rPr lang="en-US" sz="2400"/>
              <a:t>(difficult to reach by the transoral approach)</a:t>
            </a:r>
          </a:p>
          <a:p>
            <a:pPr>
              <a:buFont typeface="Wingdings" charset="0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  <a:p>
            <a:pPr>
              <a:buFont typeface="Wingdings" charset="0"/>
              <a:buChar char="Ø"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b="1">
                <a:solidFill>
                  <a:srgbClr val="000000"/>
                </a:solidFill>
              </a:rPr>
              <a:t>ADVANTAGES:</a:t>
            </a:r>
          </a:p>
          <a:p>
            <a:r>
              <a:rPr lang="en-US"/>
              <a:t>     </a:t>
            </a:r>
          </a:p>
          <a:p>
            <a:r>
              <a:rPr lang="en-US"/>
              <a:t>     </a:t>
            </a:r>
            <a:r>
              <a:rPr lang="en-US">
                <a:solidFill>
                  <a:schemeClr val="tx2"/>
                </a:solidFill>
              </a:rPr>
              <a:t>- Also access to the sphenoid and ethmoid sinuses and the </a:t>
            </a:r>
          </a:p>
          <a:p>
            <a:r>
              <a:rPr lang="en-US">
                <a:solidFill>
                  <a:schemeClr val="tx2"/>
                </a:solidFill>
              </a:rPr>
              <a:t>        sella, and medial part of the floor of ant. fossa</a:t>
            </a: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None/>
            </a:pPr>
            <a:r>
              <a:rPr lang="en-US"/>
              <a:t>    </a:t>
            </a:r>
          </a:p>
          <a:p>
            <a:pPr>
              <a:buFont typeface="Wingdings" charset="0"/>
              <a:buNone/>
            </a:pPr>
            <a:r>
              <a:rPr lang="en-US"/>
              <a:t>     </a:t>
            </a:r>
            <a:r>
              <a:rPr lang="en-US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rgbClr val="FFFF00"/>
                </a:solidFill>
              </a:rPr>
              <a:t>Wider exposure</a:t>
            </a:r>
            <a:r>
              <a:rPr lang="en-US">
                <a:solidFill>
                  <a:schemeClr val="tx2"/>
                </a:solidFill>
              </a:rPr>
              <a:t> to the clivus and upper cervical spine</a:t>
            </a: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0308AA5D-ADA4-0349-9CFE-FABB07C13C90}" type="slidenum">
              <a:rPr lang="en-US" sz="1200">
                <a:latin typeface="Verdana" charset="0"/>
              </a:rPr>
              <a:pPr/>
              <a:t>27</a:t>
            </a:fld>
            <a:endParaRPr lang="en-US" sz="1200">
              <a:latin typeface="Verdana" charset="0"/>
            </a:endParaRP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0"/>
            <a:ext cx="9144000" cy="6994525"/>
          </a:xfrm>
          <a:prstGeom prst="rect">
            <a:avLst/>
          </a:prstGeom>
          <a:noFill/>
          <a:ln w="9525">
            <a:solidFill>
              <a:srgbClr val="CC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3200"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DISADVANTAGES: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      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- </a:t>
            </a:r>
            <a:r>
              <a:rPr lang="en-US">
                <a:solidFill>
                  <a:srgbClr val="FF00FF"/>
                </a:solidFill>
                <a:latin typeface="Times New Roman" pitchFamily="18" charset="0"/>
                <a:ea typeface="+mn-ea"/>
                <a:cs typeface="+mn-cs"/>
              </a:rPr>
              <a:t>Swallowing and speech difficulties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- Difficulty obtaining good dental occlusion 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  <a:cs typeface="+mn-cs"/>
            </a:endParaRPr>
          </a:p>
          <a:p>
            <a:pPr>
              <a:defRPr/>
            </a:pPr>
            <a:endParaRPr lang="en-US"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ea typeface="+mn-ea"/>
                <a:cs typeface="+mn-cs"/>
              </a:rPr>
              <a:t>Four types -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</a:t>
            </a:r>
            <a:r>
              <a:rPr lang="en-US">
                <a:solidFill>
                  <a:srgbClr val="FFFF00"/>
                </a:solidFill>
                <a:latin typeface="Times New Roman" pitchFamily="18" charset="0"/>
                <a:ea typeface="+mn-ea"/>
                <a:cs typeface="+mn-cs"/>
              </a:rPr>
              <a:t>: Approach -1</a:t>
            </a:r>
            <a:r>
              <a:rPr lang="en-US">
                <a:latin typeface="Times New Roman" pitchFamily="18" charset="0"/>
                <a:ea typeface="+mn-ea"/>
                <a:cs typeface="+mn-cs"/>
              </a:rPr>
              <a:t>: 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- LeFort I osteotomy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- Maxilla and hard palate are down-fractured</a:t>
            </a:r>
          </a:p>
          <a:p>
            <a:pPr>
              <a:defRPr/>
            </a:pPr>
            <a:r>
              <a:rPr lang="en-US">
                <a:solidFill>
                  <a:srgbClr val="FFFF00"/>
                </a:solidFill>
                <a:latin typeface="Times New Roman" pitchFamily="18" charset="0"/>
                <a:ea typeface="+mn-ea"/>
                <a:cs typeface="+mn-cs"/>
              </a:rPr>
              <a:t>    </a:t>
            </a:r>
          </a:p>
          <a:p>
            <a:pPr>
              <a:defRPr/>
            </a:pPr>
            <a:r>
              <a:rPr lang="en-US">
                <a:solidFill>
                  <a:srgbClr val="FFFF00"/>
                </a:solidFill>
                <a:latin typeface="Times New Roman" pitchFamily="18" charset="0"/>
                <a:ea typeface="+mn-ea"/>
                <a:cs typeface="+mn-cs"/>
              </a:rPr>
              <a:t>     : Approach - 2 (Extended maxillectomy):</a:t>
            </a:r>
            <a:r>
              <a:rPr lang="en-US"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    -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LeFort osteotomy + a midline incision of hard and soft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palate and </a:t>
            </a:r>
            <a:r>
              <a:rPr lang="en-US">
                <a:solidFill>
                  <a:srgbClr val="6600CC"/>
                </a:solidFill>
                <a:latin typeface="Times New Roman" pitchFamily="18" charset="0"/>
                <a:ea typeface="+mn-ea"/>
                <a:cs typeface="+mn-cs"/>
              </a:rPr>
              <a:t>halves of the maxilla are swung laterally</a:t>
            </a:r>
          </a:p>
          <a:p>
            <a:pPr>
              <a:defRPr/>
            </a:pPr>
            <a:endParaRPr lang="en-US">
              <a:solidFill>
                <a:srgbClr val="6600CC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4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747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F0B19FF4-C086-5F4C-B819-21E42BE81366}" type="slidenum">
              <a:rPr lang="en-US" sz="1200">
                <a:latin typeface="Verdana" charset="0"/>
              </a:rPr>
              <a:pPr/>
              <a:t>28</a:t>
            </a:fld>
            <a:endParaRPr lang="en-US" sz="1200">
              <a:latin typeface="Verdana" charset="0"/>
            </a:endParaRP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34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/>
              <a:t>  </a:t>
            </a:r>
            <a:r>
              <a:rPr lang="en-US">
                <a:solidFill>
                  <a:srgbClr val="FFFF00"/>
                </a:solidFill>
              </a:rPr>
              <a:t>: Approach - 3: </a:t>
            </a:r>
          </a:p>
          <a:p>
            <a:r>
              <a:rPr lang="en-US"/>
              <a:t>           </a:t>
            </a:r>
            <a:r>
              <a:rPr lang="en-US">
                <a:solidFill>
                  <a:schemeClr val="tx2"/>
                </a:solidFill>
              </a:rPr>
              <a:t>- U/L lower subtotal maxillotomy, </a:t>
            </a:r>
            <a:r>
              <a:rPr lang="en-US">
                <a:solidFill>
                  <a:srgbClr val="FF0066"/>
                </a:solidFill>
              </a:rPr>
              <a:t>half of the maxilla,   </a:t>
            </a:r>
          </a:p>
          <a:p>
            <a:r>
              <a:rPr lang="en-US">
                <a:solidFill>
                  <a:srgbClr val="FF0066"/>
                </a:solidFill>
              </a:rPr>
              <a:t>           and the hard palate are hinged on the soft palate</a:t>
            </a:r>
            <a:r>
              <a:rPr lang="en-US">
                <a:solidFill>
                  <a:schemeClr val="tx2"/>
                </a:solidFill>
              </a:rPr>
              <a:t> and </a:t>
            </a:r>
          </a:p>
          <a:p>
            <a:r>
              <a:rPr lang="en-US">
                <a:solidFill>
                  <a:schemeClr val="tx2"/>
                </a:solidFill>
              </a:rPr>
              <a:t>           folded downward into the floor of the mouth </a:t>
            </a:r>
          </a:p>
          <a:p>
            <a:endParaRPr lang="en-US"/>
          </a:p>
          <a:p>
            <a:r>
              <a:rPr lang="en-US">
                <a:solidFill>
                  <a:srgbClr val="FFFF00"/>
                </a:solidFill>
              </a:rPr>
              <a:t>   : Approach - 4 (Medial maxillotomy):  </a:t>
            </a:r>
          </a:p>
          <a:p>
            <a:r>
              <a:rPr lang="en-US"/>
              <a:t>          </a:t>
            </a:r>
            <a:r>
              <a:rPr lang="en-US">
                <a:solidFill>
                  <a:schemeClr val="tx2"/>
                </a:solidFill>
              </a:rPr>
              <a:t>- </a:t>
            </a:r>
            <a:r>
              <a:rPr lang="en-US" u="sng">
                <a:solidFill>
                  <a:schemeClr val="tx2"/>
                </a:solidFill>
              </a:rPr>
              <a:t>Less extensive</a:t>
            </a:r>
            <a:r>
              <a:rPr lang="en-US">
                <a:solidFill>
                  <a:schemeClr val="tx2"/>
                </a:solidFill>
              </a:rPr>
              <a:t> approach  </a:t>
            </a:r>
          </a:p>
          <a:p>
            <a:r>
              <a:rPr lang="en-US">
                <a:solidFill>
                  <a:schemeClr val="tx2"/>
                </a:solidFill>
              </a:rPr>
              <a:t>          - Removal of the medial part of ant. Maxillary wall and </a:t>
            </a:r>
          </a:p>
          <a:p>
            <a:r>
              <a:rPr lang="en-US">
                <a:solidFill>
                  <a:schemeClr val="tx2"/>
                </a:solidFill>
              </a:rPr>
              <a:t>            part of maxilla bordering the ant. Piriform aperture</a:t>
            </a:r>
          </a:p>
          <a:p>
            <a:r>
              <a:rPr lang="en-US">
                <a:solidFill>
                  <a:schemeClr val="tx2"/>
                </a:solidFill>
              </a:rPr>
              <a:t>         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</a:t>
            </a: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Removal of post. part of nasal septum and turbinates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provide </a:t>
            </a:r>
            <a:r>
              <a:rPr lang="en-US" u="sng">
                <a:solidFill>
                  <a:schemeClr val="tx2"/>
                </a:solidFill>
              </a:rPr>
              <a:t>wider access</a:t>
            </a:r>
            <a:r>
              <a:rPr lang="en-US">
                <a:solidFill>
                  <a:schemeClr val="tx2"/>
                </a:solidFill>
              </a:rPr>
              <a:t> to clivus and upper cervical vertebrae</a:t>
            </a:r>
          </a:p>
          <a:p>
            <a:pPr>
              <a:spcBef>
                <a:spcPct val="50000"/>
              </a:spcBef>
            </a:pPr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48BEA8BA-FE32-7143-9B35-A8A3443EA54B}" type="slidenum">
              <a:rPr lang="en-US" sz="1200">
                <a:latin typeface="Verdana" charset="0"/>
              </a:rPr>
              <a:pPr/>
              <a:t>29</a:t>
            </a:fld>
            <a:endParaRPr lang="en-US" sz="1200">
              <a:latin typeface="Verdana" charset="0"/>
            </a:endParaRP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0" y="600075"/>
            <a:ext cx="91440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Font typeface="Wingdings" charset="0"/>
              <a:buChar char="Ø"/>
            </a:pPr>
            <a:r>
              <a:rPr lang="en-US"/>
              <a:t> </a:t>
            </a:r>
            <a:r>
              <a:rPr lang="en-US" i="1">
                <a:solidFill>
                  <a:schemeClr val="hlink"/>
                </a:solidFill>
              </a:rPr>
              <a:t>Clival defect closure done by :</a:t>
            </a:r>
          </a:p>
          <a:p>
            <a:endParaRPr lang="en-US" i="1">
              <a:solidFill>
                <a:schemeClr val="hlink"/>
              </a:solidFill>
            </a:endParaRPr>
          </a:p>
          <a:p>
            <a:r>
              <a:rPr lang="en-US" sz="1800">
                <a:solidFill>
                  <a:schemeClr val="tx2"/>
                </a:solidFill>
              </a:rPr>
              <a:t>         </a:t>
            </a:r>
            <a:r>
              <a:rPr lang="en-US">
                <a:solidFill>
                  <a:schemeClr val="tx2"/>
                </a:solidFill>
              </a:rPr>
              <a:t>- Post. part of the mucosal flap on both sides of the nasal </a:t>
            </a:r>
          </a:p>
          <a:p>
            <a:r>
              <a:rPr lang="en-US">
                <a:solidFill>
                  <a:schemeClr val="tx2"/>
                </a:solidFill>
              </a:rPr>
              <a:t>        septum</a:t>
            </a:r>
          </a:p>
          <a:p>
            <a:r>
              <a:rPr lang="en-US">
                <a:solidFill>
                  <a:schemeClr val="tx2"/>
                </a:solidFill>
              </a:rPr>
              <a:t>    </a:t>
            </a:r>
          </a:p>
          <a:p>
            <a:r>
              <a:rPr lang="en-US">
                <a:solidFill>
                  <a:schemeClr val="tx2"/>
                </a:solidFill>
              </a:rPr>
              <a:t>     - Temporalis muscle graft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62AEE36C-3376-9544-8566-509582047C2C}" type="slidenum">
              <a:rPr lang="en-US" sz="1200">
                <a:latin typeface="Verdana" charset="0"/>
              </a:rPr>
              <a:pPr/>
              <a:t>3</a:t>
            </a:fld>
            <a:endParaRPr lang="en-US" sz="1200">
              <a:latin typeface="Verdana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49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Font typeface="Wingdings" charset="0"/>
              <a:buChar char="Ø"/>
            </a:pPr>
            <a:r>
              <a:rPr lang="en-US" b="1"/>
              <a:t>  </a:t>
            </a:r>
            <a:r>
              <a:rPr lang="en-US" b="1">
                <a:solidFill>
                  <a:srgbClr val="66FF66"/>
                </a:solidFill>
              </a:rPr>
              <a:t>Mean Diameters :</a:t>
            </a:r>
            <a:r>
              <a:rPr lang="en-US" b="1"/>
              <a:t>   </a:t>
            </a:r>
            <a:r>
              <a:rPr lang="en-US" sz="2400" b="1"/>
              <a:t>( </a:t>
            </a:r>
            <a:r>
              <a:rPr lang="en-US" sz="2400">
                <a:latin typeface="Arial" charset="0"/>
              </a:rPr>
              <a:t>Khalil Awadh et. al. 2003)</a:t>
            </a:r>
            <a:endParaRPr lang="en-US" sz="2400" b="1"/>
          </a:p>
          <a:p>
            <a:r>
              <a:rPr lang="en-US"/>
              <a:t>               </a:t>
            </a:r>
            <a:r>
              <a:rPr lang="en-US">
                <a:solidFill>
                  <a:schemeClr val="tx2"/>
                </a:solidFill>
              </a:rPr>
              <a:t>-  Males </a:t>
            </a:r>
          </a:p>
          <a:p>
            <a:r>
              <a:rPr lang="en-US">
                <a:solidFill>
                  <a:schemeClr val="tx2"/>
                </a:solidFill>
              </a:rPr>
              <a:t>                             - Sagittal = 37.2 ± 3.43 mm</a:t>
            </a:r>
          </a:p>
          <a:p>
            <a:r>
              <a:rPr lang="en-US">
                <a:solidFill>
                  <a:schemeClr val="tx2"/>
                </a:solidFill>
              </a:rPr>
              <a:t>                             - Transverse = 31.6 ± 2.99 mm</a:t>
            </a:r>
          </a:p>
          <a:p>
            <a:r>
              <a:rPr lang="en-US">
                <a:solidFill>
                  <a:schemeClr val="tx2"/>
                </a:solidFill>
              </a:rPr>
              <a:t>               -  Females </a:t>
            </a:r>
          </a:p>
          <a:p>
            <a:r>
              <a:rPr lang="en-US">
                <a:solidFill>
                  <a:schemeClr val="tx2"/>
                </a:solidFill>
              </a:rPr>
              <a:t>                             - Sagittal = 34.6 ± 3.16 mm</a:t>
            </a:r>
          </a:p>
          <a:p>
            <a:r>
              <a:rPr lang="en-US">
                <a:solidFill>
                  <a:schemeClr val="tx2"/>
                </a:solidFill>
              </a:rPr>
              <a:t>                             - Transverse = 29.3 ± 2.19 mm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Clivus - Thick quadrangular plate of bone that extends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forward and upward, at an angle of about 45° from the FM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>
                <a:solidFill>
                  <a:srgbClr val="663300"/>
                </a:solidFill>
              </a:rPr>
              <a:t> </a:t>
            </a:r>
            <a:r>
              <a:rPr lang="en-US" b="1">
                <a:solidFill>
                  <a:srgbClr val="663300"/>
                </a:solidFill>
              </a:rPr>
              <a:t>FM area</a:t>
            </a:r>
            <a:r>
              <a:rPr lang="en-US">
                <a:solidFill>
                  <a:srgbClr val="663300"/>
                </a:solidFill>
              </a:rPr>
              <a:t> -</a:t>
            </a:r>
            <a:r>
              <a:rPr lang="en-US">
                <a:solidFill>
                  <a:srgbClr val="800080"/>
                </a:solidFill>
              </a:rPr>
              <a:t> </a:t>
            </a:r>
            <a:r>
              <a:rPr lang="en-US" b="1" i="1">
                <a:solidFill>
                  <a:srgbClr val="800080"/>
                </a:solidFill>
              </a:rPr>
              <a:t>From lower third of clivus to the ant. arch of </a:t>
            </a:r>
          </a:p>
          <a:p>
            <a:pPr>
              <a:buClr>
                <a:schemeClr val="tx1"/>
              </a:buClr>
              <a:buFont typeface="Wingdings" charset="0"/>
              <a:buNone/>
            </a:pPr>
            <a:r>
              <a:rPr lang="en-US" b="1" i="1">
                <a:solidFill>
                  <a:srgbClr val="800080"/>
                </a:solidFill>
              </a:rPr>
              <a:t>                     atlas and the odontoid process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81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81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12BEC589-9499-C24D-83DB-0B1E86DE3A93}" type="slidenum">
              <a:rPr lang="en-US" sz="1200">
                <a:latin typeface="Verdana" charset="0"/>
              </a:rPr>
              <a:pPr/>
              <a:t>30</a:t>
            </a:fld>
            <a:endParaRPr lang="en-US" sz="1200">
              <a:latin typeface="Verdana" charset="0"/>
            </a:endParaRPr>
          </a:p>
        </p:txBody>
      </p: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152400" y="0"/>
            <a:ext cx="9144000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000" b="1">
                <a:solidFill>
                  <a:srgbClr val="FFFF00"/>
                </a:solidFill>
              </a:rPr>
              <a:t>Medial</a:t>
            </a:r>
          </a:p>
          <a:p>
            <a:r>
              <a:rPr lang="en-US" sz="2000" b="1">
                <a:solidFill>
                  <a:srgbClr val="FFFF00"/>
                </a:solidFill>
              </a:rPr>
              <a:t>maxillotomy approach to the</a:t>
            </a:r>
          </a:p>
          <a:p>
            <a:r>
              <a:rPr lang="en-US" sz="2000" b="1">
                <a:solidFill>
                  <a:srgbClr val="FFFF00"/>
                </a:solidFill>
              </a:rPr>
              <a:t>clivus and FM </a:t>
            </a:r>
          </a:p>
          <a:p>
            <a:endParaRPr lang="en-US" sz="1800">
              <a:solidFill>
                <a:srgbClr val="FF9900"/>
              </a:solidFill>
            </a:endParaRPr>
          </a:p>
          <a:p>
            <a:r>
              <a:rPr lang="en-US" sz="1800">
                <a:solidFill>
                  <a:srgbClr val="FF9900"/>
                </a:solidFill>
              </a:rPr>
              <a:t>A- Lateral rhinotomy incision  extended along the medial orbital rim. </a:t>
            </a:r>
          </a:p>
          <a:p>
            <a:r>
              <a:rPr lang="en-US" sz="1800">
                <a:solidFill>
                  <a:srgbClr val="FF9900"/>
                </a:solidFill>
              </a:rPr>
              <a:t>B- Medial canthal ligament has been</a:t>
            </a:r>
          </a:p>
          <a:p>
            <a:r>
              <a:rPr lang="en-US" sz="1800">
                <a:solidFill>
                  <a:srgbClr val="FF9900"/>
                </a:solidFill>
              </a:rPr>
              <a:t>divided to expose the medial aspect of the orbit</a:t>
            </a:r>
          </a:p>
          <a:p>
            <a:r>
              <a:rPr lang="en-US" sz="1800">
                <a:solidFill>
                  <a:schemeClr val="hlink"/>
                </a:solidFill>
              </a:rPr>
              <a:t>C- Osteotomies to open the nasal cavity and medial maxilla.</a:t>
            </a:r>
          </a:p>
          <a:p>
            <a:r>
              <a:rPr lang="en-US" sz="1800">
                <a:solidFill>
                  <a:schemeClr val="hlink"/>
                </a:solidFill>
              </a:rPr>
              <a:t>D- Exposure of post. nasopharyngeal wall behind which the clivus sits</a:t>
            </a:r>
          </a:p>
          <a:p>
            <a:r>
              <a:rPr lang="en-US" sz="1800"/>
              <a:t>E- Enlarged view of pterygopalatine fossa</a:t>
            </a:r>
          </a:p>
          <a:p>
            <a:r>
              <a:rPr lang="en-US" sz="1800"/>
              <a:t>F- Clivus and dura opened to expose BA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77E0137F-9B10-2A4A-8514-50B0E32886AF}" type="slidenum">
              <a:rPr lang="en-US" sz="1200">
                <a:latin typeface="Verdana" charset="0"/>
              </a:rPr>
              <a:pPr/>
              <a:t>31</a:t>
            </a:fld>
            <a:endParaRPr lang="en-US" sz="1200">
              <a:latin typeface="Verdana" charset="0"/>
            </a:endParaRP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0" y="0"/>
            <a:ext cx="91440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</a:rPr>
              <a:t>          </a:t>
            </a:r>
            <a:r>
              <a:rPr lang="en-US" b="1" i="1">
                <a:solidFill>
                  <a:srgbClr val="FF0000"/>
                </a:solidFill>
              </a:rPr>
              <a:t>3 - TRANSSPHENOIDAL APPROACH</a:t>
            </a:r>
          </a:p>
          <a:p>
            <a:pPr>
              <a:buFont typeface="Wingdings" charset="0"/>
              <a:buChar char="Ø"/>
            </a:pPr>
            <a:r>
              <a:rPr lang="en-US" sz="3200"/>
              <a:t>  </a:t>
            </a:r>
            <a:r>
              <a:rPr lang="en-US">
                <a:solidFill>
                  <a:srgbClr val="080808"/>
                </a:solidFill>
              </a:rPr>
              <a:t>PRINCIPLE :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- Removal of floor of the sella turcica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- Extension of bony opening downward on the clivus to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  the inf. margin of the sphenoid sinus</a:t>
            </a:r>
          </a:p>
          <a:p>
            <a:pPr>
              <a:buFont typeface="Wingdings" charset="0"/>
              <a:buChar char="Ø"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 sz="3200"/>
              <a:t>  </a:t>
            </a:r>
            <a:r>
              <a:rPr lang="en-US">
                <a:solidFill>
                  <a:srgbClr val="080808"/>
                </a:solidFill>
              </a:rPr>
              <a:t>INDICATION :</a:t>
            </a:r>
          </a:p>
          <a:p>
            <a:r>
              <a:rPr lang="en-US"/>
              <a:t>           </a:t>
            </a:r>
            <a:r>
              <a:rPr lang="en-US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rgbClr val="6600CC"/>
                </a:solidFill>
              </a:rPr>
              <a:t>Biopsy or partial removal</a:t>
            </a:r>
            <a:r>
              <a:rPr lang="en-US">
                <a:solidFill>
                  <a:schemeClr val="tx2"/>
                </a:solidFill>
              </a:rPr>
              <a:t> of lesions extending </a:t>
            </a:r>
          </a:p>
          <a:p>
            <a:r>
              <a:rPr lang="en-US">
                <a:solidFill>
                  <a:schemeClr val="tx2"/>
                </a:solidFill>
              </a:rPr>
              <a:t>             to the upper third of the clivus</a:t>
            </a:r>
          </a:p>
          <a:p>
            <a:r>
              <a:rPr lang="en-US">
                <a:solidFill>
                  <a:schemeClr val="tx2"/>
                </a:solidFill>
              </a:rPr>
              <a:t>       </a:t>
            </a:r>
          </a:p>
          <a:p>
            <a:pPr>
              <a:buFont typeface="Wingdings" charset="0"/>
              <a:buChar char="Ø"/>
            </a:pPr>
            <a:r>
              <a:rPr lang="en-US"/>
              <a:t>  </a:t>
            </a:r>
            <a:r>
              <a:rPr lang="en-US">
                <a:solidFill>
                  <a:srgbClr val="000000"/>
                </a:solidFill>
              </a:rPr>
              <a:t>ADVANTAGES : </a:t>
            </a:r>
          </a:p>
          <a:p>
            <a:pPr>
              <a:buFont typeface="Wingdings" charset="0"/>
              <a:buNone/>
            </a:pPr>
            <a:r>
              <a:rPr lang="en-US"/>
              <a:t>          </a:t>
            </a:r>
            <a:r>
              <a:rPr lang="en-US">
                <a:solidFill>
                  <a:schemeClr val="tx2"/>
                </a:solidFill>
              </a:rPr>
              <a:t>- </a:t>
            </a:r>
            <a:r>
              <a:rPr lang="en-US" u="sng">
                <a:solidFill>
                  <a:srgbClr val="6600CC"/>
                </a:solidFill>
              </a:rPr>
              <a:t>Low complication rate </a:t>
            </a:r>
          </a:p>
          <a:p>
            <a:r>
              <a:rPr lang="en-US">
                <a:solidFill>
                  <a:schemeClr val="tx2"/>
                </a:solidFill>
              </a:rPr>
              <a:t>          - Easy route</a:t>
            </a:r>
          </a:p>
          <a:p>
            <a:r>
              <a:rPr lang="en-US">
                <a:solidFill>
                  <a:schemeClr val="tx2"/>
                </a:solidFill>
              </a:rPr>
              <a:t>          - May be combined with TC-TB approach in </a:t>
            </a:r>
          </a:p>
          <a:p>
            <a:r>
              <a:rPr lang="en-US">
                <a:solidFill>
                  <a:schemeClr val="tx2"/>
                </a:solidFill>
              </a:rPr>
              <a:t>            removing lesions involving the clivus and FM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F04557BA-BF68-0543-82D7-FE85AB1D6275}" type="slidenum">
              <a:rPr lang="en-US" sz="1200">
                <a:latin typeface="Verdana" charset="0"/>
              </a:rPr>
              <a:pPr/>
              <a:t>32</a:t>
            </a:fld>
            <a:endParaRPr lang="en-US" sz="1200">
              <a:latin typeface="Verdana" charset="0"/>
            </a:endParaRP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0" y="295275"/>
            <a:ext cx="9251950" cy="692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>
                <a:solidFill>
                  <a:srgbClr val="000000"/>
                </a:solidFill>
              </a:rPr>
              <a:t> DISADVANTAGES : </a:t>
            </a:r>
          </a:p>
          <a:p>
            <a:r>
              <a:rPr lang="en-US"/>
              <a:t>         </a:t>
            </a:r>
            <a:r>
              <a:rPr lang="en-US">
                <a:solidFill>
                  <a:schemeClr val="tx2"/>
                </a:solidFill>
              </a:rPr>
              <a:t>- </a:t>
            </a:r>
            <a:r>
              <a:rPr lang="en-US" u="sng">
                <a:solidFill>
                  <a:schemeClr val="tx2"/>
                </a:solidFill>
              </a:rPr>
              <a:t>Small operative field</a:t>
            </a:r>
            <a:r>
              <a:rPr lang="en-US">
                <a:solidFill>
                  <a:schemeClr val="tx2"/>
                </a:solidFill>
              </a:rPr>
              <a:t> limited to sup. third of the clivus</a:t>
            </a:r>
          </a:p>
          <a:p>
            <a:r>
              <a:rPr lang="en-US">
                <a:solidFill>
                  <a:schemeClr val="tx2"/>
                </a:solidFill>
              </a:rPr>
              <a:t>         - CSF leak</a:t>
            </a:r>
          </a:p>
          <a:p>
            <a:r>
              <a:rPr lang="en-US">
                <a:solidFill>
                  <a:schemeClr val="tx2"/>
                </a:solidFill>
              </a:rPr>
              <a:t>    </a:t>
            </a:r>
          </a:p>
          <a:p>
            <a:r>
              <a:rPr lang="en-US">
                <a:solidFill>
                  <a:schemeClr val="tx2"/>
                </a:solidFill>
              </a:rPr>
              <a:t>    </a:t>
            </a: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 i="1">
                <a:solidFill>
                  <a:srgbClr val="FFFF00"/>
                </a:solidFill>
              </a:rPr>
              <a:t>   Endoscopic approach –</a:t>
            </a:r>
            <a:r>
              <a:rPr lang="en-US" b="1" i="1">
                <a:solidFill>
                  <a:schemeClr val="tx2"/>
                </a:solidFill>
              </a:rPr>
              <a:t> </a:t>
            </a:r>
          </a:p>
          <a:p>
            <a:r>
              <a:rPr lang="en-US">
                <a:solidFill>
                  <a:schemeClr val="tx2"/>
                </a:solidFill>
              </a:rPr>
              <a:t>        - </a:t>
            </a:r>
            <a:r>
              <a:rPr lang="en-US" i="1">
                <a:solidFill>
                  <a:srgbClr val="000099"/>
                </a:solidFill>
              </a:rPr>
              <a:t>Visualization from crista galli to the FM</a:t>
            </a:r>
          </a:p>
          <a:p>
            <a:r>
              <a:rPr lang="en-US">
                <a:solidFill>
                  <a:schemeClr val="tx2"/>
                </a:solidFill>
              </a:rPr>
              <a:t>        - Exposure of entire clivus possible with 2 cm width</a:t>
            </a:r>
          </a:p>
          <a:p>
            <a:r>
              <a:rPr lang="en-US">
                <a:solidFill>
                  <a:schemeClr val="tx2"/>
                </a:solidFill>
              </a:rPr>
              <a:t>        - Lat. limit : ICAs</a:t>
            </a:r>
          </a:p>
          <a:p>
            <a:r>
              <a:rPr lang="en-US">
                <a:solidFill>
                  <a:schemeClr val="tx2"/>
                </a:solidFill>
              </a:rPr>
              <a:t>        - Used for radical resection of :</a:t>
            </a:r>
          </a:p>
          <a:p>
            <a:r>
              <a:rPr lang="en-US">
                <a:solidFill>
                  <a:schemeClr val="tx2"/>
                </a:solidFill>
              </a:rPr>
              <a:t>                                                      # Clival chordoma </a:t>
            </a:r>
          </a:p>
          <a:p>
            <a:r>
              <a:rPr lang="en-US">
                <a:solidFill>
                  <a:schemeClr val="tx2"/>
                </a:solidFill>
              </a:rPr>
              <a:t>                                                      # Midline clival meningioma</a:t>
            </a:r>
          </a:p>
          <a:p>
            <a:r>
              <a:rPr lang="en-US">
                <a:solidFill>
                  <a:schemeClr val="tx2"/>
                </a:solidFill>
              </a:rPr>
              <a:t>        </a:t>
            </a:r>
          </a:p>
          <a:p>
            <a:r>
              <a:rPr lang="en-US">
                <a:solidFill>
                  <a:schemeClr val="tx2"/>
                </a:solidFill>
              </a:rPr>
              <a:t>        </a:t>
            </a:r>
          </a:p>
          <a:p>
            <a:endParaRPr lang="en-US">
              <a:solidFill>
                <a:schemeClr val="tx2"/>
              </a:solidFill>
            </a:endParaRPr>
          </a:p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A402AAB1-19AA-EE47-8E3B-3AB9B4121D7D}" type="slidenum">
              <a:rPr lang="en-US" sz="1200">
                <a:latin typeface="Verdana" charset="0"/>
              </a:rPr>
              <a:pPr/>
              <a:t>33</a:t>
            </a:fld>
            <a:endParaRPr lang="en-US" sz="1200">
              <a:latin typeface="Verdan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0" y="0"/>
            <a:ext cx="91440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</a:rPr>
              <a:t>               </a:t>
            </a:r>
            <a:r>
              <a:rPr lang="en-US" b="1" i="1">
                <a:solidFill>
                  <a:srgbClr val="FF0000"/>
                </a:solidFill>
              </a:rPr>
              <a:t>4 -TRANSCERVICAL APPROACH:</a:t>
            </a:r>
          </a:p>
          <a:p>
            <a:r>
              <a:rPr lang="en-US" sz="3600" b="1" i="1">
                <a:solidFill>
                  <a:srgbClr val="FF0000"/>
                </a:solidFill>
              </a:rPr>
              <a:t>                                                         </a:t>
            </a:r>
            <a:r>
              <a:rPr lang="en-US" sz="2400" b="1">
                <a:solidFill>
                  <a:srgbClr val="FFFF66"/>
                </a:solidFill>
              </a:rPr>
              <a:t>( </a:t>
            </a:r>
            <a:r>
              <a:rPr lang="en-US" sz="2400">
                <a:solidFill>
                  <a:srgbClr val="FFFF66"/>
                </a:solidFill>
                <a:latin typeface="Arial" charset="0"/>
              </a:rPr>
              <a:t>Stevenson et al)</a:t>
            </a:r>
          </a:p>
          <a:p>
            <a:endParaRPr lang="en-US" sz="2400" b="1" i="1">
              <a:solidFill>
                <a:srgbClr val="FFFF66"/>
              </a:solidFill>
            </a:endParaRPr>
          </a:p>
          <a:p>
            <a:r>
              <a:rPr lang="en-US" sz="3200"/>
              <a:t>        </a:t>
            </a:r>
            <a:r>
              <a:rPr lang="en-US">
                <a:solidFill>
                  <a:schemeClr val="tx2"/>
                </a:solidFill>
              </a:rPr>
              <a:t>- Directed through the fascial planes of the neck </a:t>
            </a:r>
          </a:p>
          <a:p>
            <a:r>
              <a:rPr lang="en-US">
                <a:solidFill>
                  <a:schemeClr val="tx2"/>
                </a:solidFill>
              </a:rPr>
              <a:t>            to the region of FM. </a:t>
            </a:r>
          </a:p>
          <a:p>
            <a:r>
              <a:rPr lang="en-US">
                <a:solidFill>
                  <a:schemeClr val="tx2"/>
                </a:solidFill>
              </a:rPr>
              <a:t>        - Tracheostomy facilitates the exposure. </a:t>
            </a:r>
          </a:p>
          <a:p>
            <a:r>
              <a:rPr lang="en-US">
                <a:solidFill>
                  <a:schemeClr val="tx2"/>
                </a:solidFill>
              </a:rPr>
              <a:t>         - </a:t>
            </a:r>
            <a:r>
              <a:rPr lang="en-US" b="1" i="1" u="sng">
                <a:solidFill>
                  <a:srgbClr val="0000FF"/>
                </a:solidFill>
              </a:rPr>
              <a:t>Selected infrequently</a:t>
            </a:r>
          </a:p>
          <a:p>
            <a:pPr>
              <a:buFont typeface="Wingdings" charset="0"/>
              <a:buNone/>
            </a:pPr>
            <a:endParaRPr lang="en-US" b="1" i="1" u="sng">
              <a:solidFill>
                <a:srgbClr val="0000FF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/>
              <a:t> </a:t>
            </a:r>
            <a:r>
              <a:rPr lang="en-US" b="1">
                <a:solidFill>
                  <a:srgbClr val="000000"/>
                </a:solidFill>
              </a:rPr>
              <a:t>ADVATAGES :</a:t>
            </a:r>
          </a:p>
          <a:p>
            <a:r>
              <a:rPr lang="en-US"/>
              <a:t>         </a:t>
            </a:r>
            <a:r>
              <a:rPr lang="en-US">
                <a:solidFill>
                  <a:schemeClr val="tx2"/>
                </a:solidFill>
              </a:rPr>
              <a:t>- Avoids opening the oropharyngeal mucosa</a:t>
            </a:r>
          </a:p>
          <a:p>
            <a:r>
              <a:rPr lang="en-US">
                <a:solidFill>
                  <a:schemeClr val="tx2"/>
                </a:solidFill>
              </a:rPr>
              <a:t> </a:t>
            </a:r>
          </a:p>
          <a:p>
            <a:pPr>
              <a:buFont typeface="Wingdings" charset="0"/>
              <a:buChar char="Ø"/>
            </a:pPr>
            <a:r>
              <a:rPr lang="en-US"/>
              <a:t> </a:t>
            </a:r>
            <a:r>
              <a:rPr lang="en-US" b="1">
                <a:solidFill>
                  <a:srgbClr val="000000"/>
                </a:solidFill>
              </a:rPr>
              <a:t>DISADVANTGAES</a:t>
            </a:r>
          </a:p>
          <a:p>
            <a:r>
              <a:rPr lang="en-US"/>
              <a:t>         </a:t>
            </a:r>
            <a:r>
              <a:rPr lang="en-US">
                <a:solidFill>
                  <a:schemeClr val="tx2"/>
                </a:solidFill>
              </a:rPr>
              <a:t>- Increase depth of the exposure and lenth of time </a:t>
            </a:r>
          </a:p>
          <a:p>
            <a:r>
              <a:rPr lang="en-US">
                <a:solidFill>
                  <a:schemeClr val="tx2"/>
                </a:solidFill>
              </a:rPr>
              <a:t>         - Not a direct midline exposure. </a:t>
            </a:r>
          </a:p>
          <a:p>
            <a:pPr>
              <a:buFontTx/>
              <a:buChar char="-"/>
            </a:pPr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93414DBF-F1E2-A149-A9B1-9368E194ADF8}" type="slidenum">
              <a:rPr lang="en-US" sz="1200">
                <a:latin typeface="Verdana" charset="0"/>
              </a:rPr>
              <a:pPr/>
              <a:t>34</a:t>
            </a:fld>
            <a:endParaRPr lang="en-US" sz="1200">
              <a:latin typeface="Verdana" charset="0"/>
            </a:endParaRP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304800" y="0"/>
            <a:ext cx="88392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>
                <a:solidFill>
                  <a:srgbClr val="FFFF00"/>
                </a:solidFill>
              </a:rPr>
              <a:t>  Trans cervical approach</a:t>
            </a:r>
          </a:p>
          <a:p>
            <a:endParaRPr lang="en-US" sz="200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>
                <a:solidFill>
                  <a:srgbClr val="FF9900"/>
                </a:solidFill>
              </a:rPr>
              <a:t>A: T-shaped skin incision</a:t>
            </a:r>
          </a:p>
          <a:p>
            <a:pPr>
              <a:lnSpc>
                <a:spcPct val="150000"/>
              </a:lnSpc>
            </a:pPr>
            <a:r>
              <a:rPr lang="en-US" sz="2000">
                <a:solidFill>
                  <a:srgbClr val="FF9900"/>
                </a:solidFill>
              </a:rPr>
              <a:t>B:Resectable areas</a:t>
            </a:r>
            <a:endParaRPr lang="en-US" sz="1800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>
                <a:solidFill>
                  <a:srgbClr val="000066"/>
                </a:solidFill>
              </a:rPr>
              <a:t>C- Exposure along the ant. border of SCM and between ECA and ICA</a:t>
            </a:r>
          </a:p>
          <a:p>
            <a:pPr>
              <a:lnSpc>
                <a:spcPct val="150000"/>
              </a:lnSpc>
            </a:pPr>
            <a:r>
              <a:rPr lang="en-US" sz="1800">
                <a:solidFill>
                  <a:srgbClr val="000066"/>
                </a:solidFill>
              </a:rPr>
              <a:t>D- Prevertebral fascia and longus capitis and longus colli are separated in the midline </a:t>
            </a:r>
          </a:p>
          <a:p>
            <a:pPr>
              <a:lnSpc>
                <a:spcPct val="150000"/>
              </a:lnSpc>
            </a:pPr>
            <a:r>
              <a:rPr lang="en-US" sz="1800">
                <a:solidFill>
                  <a:srgbClr val="000066"/>
                </a:solidFill>
              </a:rPr>
              <a:t>     from the clivus to C3 and are retracted laterally </a:t>
            </a:r>
          </a:p>
          <a:p>
            <a:pPr>
              <a:lnSpc>
                <a:spcPct val="150000"/>
              </a:lnSpc>
            </a:pPr>
            <a:r>
              <a:rPr lang="en-US" sz="1800">
                <a:solidFill>
                  <a:srgbClr val="000066"/>
                </a:solidFill>
              </a:rPr>
              <a:t>E and F- Ant. arch of the atlas and the odontoid process, and a 2.5-mm width of clivus </a:t>
            </a:r>
          </a:p>
          <a:p>
            <a:pPr>
              <a:lnSpc>
                <a:spcPct val="150000"/>
              </a:lnSpc>
            </a:pPr>
            <a:r>
              <a:rPr lang="en-US" sz="1800">
                <a:solidFill>
                  <a:srgbClr val="000066"/>
                </a:solidFill>
              </a:rPr>
              <a:t>     extending from the FM to the spheno-occipital synchondrosis may be removed</a:t>
            </a:r>
          </a:p>
          <a:p>
            <a:endParaRPr lang="en-US" sz="1800">
              <a:solidFill>
                <a:srgbClr val="000066"/>
              </a:solidFill>
            </a:endParaRPr>
          </a:p>
          <a:p>
            <a:endParaRPr lang="en-US" sz="1800">
              <a:solidFill>
                <a:srgbClr val="FF9900"/>
              </a:solidFill>
            </a:endParaRPr>
          </a:p>
          <a:p>
            <a:endParaRPr lang="en-US" sz="1800">
              <a:solidFill>
                <a:srgbClr val="FF9900"/>
              </a:solidFill>
            </a:endParaRPr>
          </a:p>
          <a:p>
            <a:endParaRPr lang="en-US" sz="1800">
              <a:solidFill>
                <a:srgbClr val="FF9900"/>
              </a:solidFill>
            </a:endParaRPr>
          </a:p>
          <a:p>
            <a:endParaRPr lang="en-US" sz="2000">
              <a:solidFill>
                <a:srgbClr val="FF99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6A38113F-F898-1A48-A88A-F1AFC27B2E1C}" type="slidenum">
              <a:rPr lang="en-US" sz="1200">
                <a:latin typeface="Verdana" charset="0"/>
              </a:rPr>
              <a:pPr/>
              <a:t>35</a:t>
            </a:fld>
            <a:endParaRPr lang="en-US" sz="1200">
              <a:latin typeface="Verdana" charset="0"/>
            </a:endParaRP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613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3200">
                <a:latin typeface="Times New Roman" pitchFamily="18" charset="0"/>
                <a:ea typeface="+mn-ea"/>
                <a:cs typeface="+mn-cs"/>
              </a:rPr>
              <a:t>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Structures that may be divided to increase the exposure : -   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- Ascending pharyngeal and Sup. thyroid arteries 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- Stylohyoid muscle and Ant. belly of the digastric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- Stylohyoid ligament and 9 th nerve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- Stylopharyngeus and styloglossus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Resectable areas : 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                     - Clivus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                     - Ant. arch of the atlas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                         - Body of the odontoid process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7762C5F-8B84-A54C-ADAB-E2AFD9B04C33}" type="slidenum">
              <a:rPr lang="en-US" sz="1200">
                <a:latin typeface="Verdana" charset="0"/>
              </a:rPr>
              <a:pPr/>
              <a:t>36</a:t>
            </a:fld>
            <a:endParaRPr lang="en-US" sz="1200">
              <a:latin typeface="Verdana" charset="0"/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34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i="1">
                <a:solidFill>
                  <a:srgbClr val="FF0000"/>
                </a:solidFill>
              </a:rPr>
              <a:t>      5- </a:t>
            </a:r>
            <a:r>
              <a:rPr lang="en-US" b="1" i="1">
                <a:solidFill>
                  <a:srgbClr val="FF0000"/>
                </a:solidFill>
              </a:rPr>
              <a:t>TRANSCRANIAL - TRANSBASAL APPROACH </a:t>
            </a:r>
          </a:p>
          <a:p>
            <a:pPr>
              <a:buFont typeface="Wingdings" charset="0"/>
              <a:buNone/>
            </a:pPr>
            <a:r>
              <a:rPr lang="en-US" b="1">
                <a:solidFill>
                  <a:srgbClr val="FFFF00"/>
                </a:solidFill>
              </a:rPr>
              <a:t>                                                                      </a:t>
            </a:r>
            <a:r>
              <a:rPr lang="en-US" sz="2000" b="1">
                <a:solidFill>
                  <a:srgbClr val="FFFF00"/>
                </a:solidFill>
              </a:rPr>
              <a:t>( </a:t>
            </a:r>
            <a:r>
              <a:rPr lang="en-US" sz="2000">
                <a:solidFill>
                  <a:srgbClr val="FFFF00"/>
                </a:solidFill>
              </a:rPr>
              <a:t>Derome et al)</a:t>
            </a:r>
            <a:endParaRPr lang="en-US" sz="2000" b="1">
              <a:solidFill>
                <a:srgbClr val="000099"/>
              </a:solidFill>
              <a:latin typeface="Arial" charset="0"/>
            </a:endParaRPr>
          </a:p>
          <a:p>
            <a:pPr>
              <a:buFont typeface="Wingdings" charset="0"/>
              <a:buNone/>
            </a:pPr>
            <a:r>
              <a:rPr lang="en-US"/>
              <a:t>     </a:t>
            </a:r>
          </a:p>
          <a:p>
            <a:pPr>
              <a:buFont typeface="Wingdings" charset="0"/>
              <a:buChar char="Ø"/>
            </a:pPr>
            <a:r>
              <a:rPr lang="en-US"/>
              <a:t>      </a:t>
            </a:r>
            <a:r>
              <a:rPr lang="en-US">
                <a:solidFill>
                  <a:schemeClr val="tx2"/>
                </a:solidFill>
              </a:rPr>
              <a:t>Exposure even upto C2 and C3 vertebral bodies.</a:t>
            </a:r>
            <a:endParaRPr lang="en-US" sz="1800" b="1">
              <a:solidFill>
                <a:schemeClr val="tx2"/>
              </a:solidFill>
              <a:latin typeface="Arial" charset="0"/>
            </a:endParaRPr>
          </a:p>
          <a:p>
            <a:pPr>
              <a:buFont typeface="Wingdings" charset="0"/>
              <a:buNone/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                                                                                                          </a:t>
            </a:r>
            <a:endParaRPr lang="en-US" sz="1800">
              <a:solidFill>
                <a:srgbClr val="000099"/>
              </a:solidFill>
              <a:latin typeface="Arial" charset="0"/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INDICATION</a:t>
            </a:r>
            <a:r>
              <a:rPr lang="en-US" sz="1800" b="1">
                <a:solidFill>
                  <a:srgbClr val="000000"/>
                </a:solidFill>
              </a:rPr>
              <a:t>:</a:t>
            </a:r>
            <a:endParaRPr lang="en-US" b="1">
              <a:solidFill>
                <a:srgbClr val="000099"/>
              </a:solidFill>
            </a:endParaRPr>
          </a:p>
          <a:p>
            <a:r>
              <a:rPr lang="en-US" b="1" i="1"/>
              <a:t>           </a:t>
            </a:r>
            <a:r>
              <a:rPr lang="en-US" b="1" i="1">
                <a:solidFill>
                  <a:srgbClr val="000099"/>
                </a:solidFill>
              </a:rPr>
              <a:t>- </a:t>
            </a:r>
            <a:r>
              <a:rPr lang="en-US">
                <a:solidFill>
                  <a:srgbClr val="000099"/>
                </a:solidFill>
              </a:rPr>
              <a:t>Ant. side of FM lesions if also involves and requires </a:t>
            </a:r>
          </a:p>
          <a:p>
            <a:r>
              <a:rPr lang="en-US">
                <a:solidFill>
                  <a:srgbClr val="000099"/>
                </a:solidFill>
              </a:rPr>
              <a:t>             resection of ethmoid and sphenoid bones and clivus</a:t>
            </a:r>
          </a:p>
          <a:p>
            <a:endParaRPr lang="en-US" b="1">
              <a:solidFill>
                <a:srgbClr val="000099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FF0000"/>
                </a:solidFill>
              </a:rPr>
              <a:t>  </a:t>
            </a:r>
            <a:r>
              <a:rPr lang="en-US" b="1">
                <a:solidFill>
                  <a:srgbClr val="000000"/>
                </a:solidFill>
              </a:rPr>
              <a:t>ADVANTAGES :</a:t>
            </a:r>
          </a:p>
          <a:p>
            <a:r>
              <a:rPr lang="en-US"/>
              <a:t>            </a:t>
            </a:r>
            <a:r>
              <a:rPr lang="en-US">
                <a:solidFill>
                  <a:schemeClr val="tx2"/>
                </a:solidFill>
              </a:rPr>
              <a:t>- Tighter closure of the dura mater is possible  </a:t>
            </a:r>
          </a:p>
          <a:p>
            <a:r>
              <a:rPr lang="en-US">
                <a:solidFill>
                  <a:schemeClr val="tx2"/>
                </a:solidFill>
              </a:rPr>
              <a:t>            - Sub cranial mucosal planes can be preserved           </a:t>
            </a:r>
          </a:p>
          <a:p>
            <a:r>
              <a:rPr lang="en-US">
                <a:solidFill>
                  <a:schemeClr val="tx2"/>
                </a:solidFill>
              </a:rPr>
              <a:t>            - Can be combined with another intradural approach </a:t>
            </a:r>
          </a:p>
          <a:p>
            <a:r>
              <a:rPr lang="en-US">
                <a:solidFill>
                  <a:schemeClr val="tx2"/>
                </a:solidFill>
              </a:rPr>
              <a:t>               without the high risk of infection </a:t>
            </a:r>
          </a:p>
          <a:p>
            <a:r>
              <a:rPr lang="en-US">
                <a:solidFill>
                  <a:schemeClr val="tx2"/>
                </a:solidFill>
              </a:rPr>
              <a:t>       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0B00D4B5-3F09-3249-9137-626793E41551}" type="slidenum">
              <a:rPr lang="en-US" sz="1200">
                <a:latin typeface="Verdana" charset="0"/>
              </a:rPr>
              <a:pPr/>
              <a:t>37</a:t>
            </a:fld>
            <a:endParaRPr lang="en-US" sz="1200">
              <a:latin typeface="Verdana" charset="0"/>
            </a:endParaRPr>
          </a:p>
        </p:txBody>
      </p:sp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49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b="1">
                <a:solidFill>
                  <a:srgbClr val="FF0000"/>
                </a:solidFill>
              </a:rPr>
              <a:t>            </a:t>
            </a:r>
            <a:r>
              <a:rPr lang="en-US">
                <a:solidFill>
                  <a:schemeClr val="tx2"/>
                </a:solidFill>
              </a:rPr>
              <a:t>- May be combined with TB – TS route to gain access </a:t>
            </a:r>
          </a:p>
          <a:p>
            <a:r>
              <a:rPr lang="en-US">
                <a:solidFill>
                  <a:schemeClr val="tx2"/>
                </a:solidFill>
              </a:rPr>
              <a:t>              to the sella turcica </a:t>
            </a:r>
          </a:p>
          <a:p>
            <a:r>
              <a:rPr lang="en-US">
                <a:solidFill>
                  <a:schemeClr val="tx2"/>
                </a:solidFill>
              </a:rPr>
              <a:t>            - Clivus and sphenoid bone can be resected more</a:t>
            </a:r>
          </a:p>
          <a:p>
            <a:r>
              <a:rPr lang="en-US">
                <a:solidFill>
                  <a:schemeClr val="tx2"/>
                </a:solidFill>
              </a:rPr>
              <a:t>              extensively than by the transsphenoidal approach</a:t>
            </a:r>
          </a:p>
          <a:p>
            <a:endParaRPr lang="en-US" b="1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 DISADVANT</a:t>
            </a:r>
            <a:r>
              <a:rPr lang="en-US">
                <a:solidFill>
                  <a:srgbClr val="000000"/>
                </a:solidFill>
              </a:rPr>
              <a:t>AG</a:t>
            </a:r>
            <a:r>
              <a:rPr lang="en-US" b="1">
                <a:solidFill>
                  <a:srgbClr val="000000"/>
                </a:solidFill>
              </a:rPr>
              <a:t>ES</a:t>
            </a:r>
            <a:r>
              <a:rPr lang="en-US" b="1" i="1">
                <a:solidFill>
                  <a:srgbClr val="000000"/>
                </a:solidFill>
              </a:rPr>
              <a:t> : </a:t>
            </a:r>
          </a:p>
          <a:p>
            <a:r>
              <a:rPr lang="en-US"/>
              <a:t>            </a:t>
            </a:r>
            <a:r>
              <a:rPr lang="en-US">
                <a:solidFill>
                  <a:schemeClr val="tx2"/>
                </a:solidFill>
              </a:rPr>
              <a:t>- Extensive surgical trauma</a:t>
            </a:r>
          </a:p>
          <a:p>
            <a:r>
              <a:rPr lang="en-US"/>
              <a:t>            </a:t>
            </a:r>
            <a:r>
              <a:rPr lang="en-US">
                <a:solidFill>
                  <a:schemeClr val="tx2"/>
                </a:solidFill>
              </a:rPr>
              <a:t>- Anosmia</a:t>
            </a:r>
          </a:p>
          <a:p>
            <a:r>
              <a:rPr lang="en-US">
                <a:solidFill>
                  <a:schemeClr val="tx2"/>
                </a:solidFill>
              </a:rPr>
              <a:t>            - CSF leaks </a:t>
            </a:r>
          </a:p>
          <a:p>
            <a:r>
              <a:rPr lang="en-US">
                <a:solidFill>
                  <a:schemeClr val="tx2"/>
                </a:solidFill>
              </a:rPr>
              <a:t>            - Meningitis</a:t>
            </a:r>
          </a:p>
          <a:p>
            <a:r>
              <a:rPr lang="en-US">
                <a:solidFill>
                  <a:schemeClr val="tx2"/>
                </a:solidFill>
              </a:rPr>
              <a:t>            - Pseudomeningoceles</a:t>
            </a:r>
          </a:p>
          <a:p>
            <a:r>
              <a:rPr lang="en-US">
                <a:solidFill>
                  <a:schemeClr val="tx2"/>
                </a:solidFill>
              </a:rPr>
              <a:t>            </a:t>
            </a:r>
          </a:p>
          <a:p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</a:t>
            </a:r>
            <a:r>
              <a:rPr lang="en-US" b="1">
                <a:solidFill>
                  <a:srgbClr val="FFFF00"/>
                </a:solidFill>
              </a:rPr>
              <a:t>Should not be considered for approaching a tumor </a:t>
            </a:r>
          </a:p>
          <a:p>
            <a:pPr>
              <a:buFont typeface="Wingdings" charset="0"/>
              <a:buNone/>
            </a:pPr>
            <a:r>
              <a:rPr lang="en-US" b="1">
                <a:solidFill>
                  <a:srgbClr val="FFFF00"/>
                </a:solidFill>
              </a:rPr>
              <a:t>     strictly localized in the region of  FM</a:t>
            </a:r>
            <a:endParaRPr lang="en-US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6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E8ED0F4D-5A88-304D-A1AA-FA9A2CD72E9D}" type="slidenum">
              <a:rPr lang="en-US" sz="1200">
                <a:latin typeface="Verdana" charset="0"/>
              </a:rPr>
              <a:pPr/>
              <a:t>38</a:t>
            </a:fld>
            <a:endParaRPr lang="en-US" sz="1200">
              <a:latin typeface="Verdana" charset="0"/>
            </a:endParaRPr>
          </a:p>
        </p:txBody>
      </p:sp>
      <p:sp>
        <p:nvSpPr>
          <p:cNvPr id="63492" name="Text Box 5"/>
          <p:cNvSpPr txBox="1">
            <a:spLocks noChangeArrowheads="1"/>
          </p:cNvSpPr>
          <p:nvPr/>
        </p:nvSpPr>
        <p:spPr bwMode="auto">
          <a:xfrm>
            <a:off x="304800" y="762000"/>
            <a:ext cx="8534400" cy="29241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b="1" dirty="0" err="1" smtClean="0">
                <a:solidFill>
                  <a:srgbClr val="FFFF66"/>
                </a:solidFill>
                <a:cs typeface="+mn-cs"/>
              </a:rPr>
              <a:t>A:Transcranial-transbasal</a:t>
            </a:r>
            <a:r>
              <a:rPr lang="en-US" sz="2000" b="1" dirty="0" smtClean="0">
                <a:solidFill>
                  <a:srgbClr val="FFFF66"/>
                </a:solidFill>
                <a:cs typeface="+mn-cs"/>
              </a:rPr>
              <a:t> Approach</a:t>
            </a:r>
          </a:p>
          <a:p>
            <a:pPr>
              <a:defRPr/>
            </a:pPr>
            <a:endParaRPr lang="en-US" sz="2000" dirty="0" smtClean="0">
              <a:solidFill>
                <a:srgbClr val="FF9900"/>
              </a:solidFill>
              <a:cs typeface="+mn-cs"/>
            </a:endParaRPr>
          </a:p>
          <a:p>
            <a:pPr>
              <a:defRPr/>
            </a:pPr>
            <a:r>
              <a:rPr lang="en-US" sz="2000" dirty="0" smtClean="0">
                <a:solidFill>
                  <a:srgbClr val="FF9900"/>
                </a:solidFill>
                <a:cs typeface="+mn-cs"/>
              </a:rPr>
              <a:t>B: </a:t>
            </a:r>
            <a:r>
              <a:rPr lang="en-US" sz="2000" dirty="0" err="1" smtClean="0">
                <a:solidFill>
                  <a:srgbClr val="FF9900"/>
                </a:solidFill>
                <a:cs typeface="+mn-cs"/>
              </a:rPr>
              <a:t>Bifrontal</a:t>
            </a:r>
            <a:r>
              <a:rPr lang="en-US" sz="2000" dirty="0" smtClean="0">
                <a:solidFill>
                  <a:srgbClr val="FF9900"/>
                </a:solidFill>
                <a:cs typeface="+mn-cs"/>
              </a:rPr>
              <a:t> craniotomy.</a:t>
            </a:r>
          </a:p>
          <a:p>
            <a:pPr>
              <a:defRPr/>
            </a:pPr>
            <a:r>
              <a:rPr lang="en-US" sz="2000" dirty="0" err="1" smtClean="0">
                <a:solidFill>
                  <a:srgbClr val="FF9900"/>
                </a:solidFill>
                <a:cs typeface="+mn-cs"/>
              </a:rPr>
              <a:t>Clivus</a:t>
            </a:r>
            <a:r>
              <a:rPr lang="en-US" sz="2000" dirty="0" smtClean="0">
                <a:solidFill>
                  <a:srgbClr val="FF9900"/>
                </a:solidFill>
                <a:cs typeface="+mn-cs"/>
              </a:rPr>
              <a:t> is reached after resecting the post. part of floor of the ant</a:t>
            </a:r>
          </a:p>
          <a:p>
            <a:pPr>
              <a:defRPr/>
            </a:pPr>
            <a:r>
              <a:rPr lang="en-US" sz="2000" dirty="0" smtClean="0">
                <a:solidFill>
                  <a:srgbClr val="FF9900"/>
                </a:solidFill>
                <a:cs typeface="+mn-cs"/>
              </a:rPr>
              <a:t>cranial fossa, upper part of</a:t>
            </a:r>
          </a:p>
          <a:p>
            <a:pPr>
              <a:defRPr/>
            </a:pPr>
            <a:r>
              <a:rPr lang="en-US" sz="2000" dirty="0" smtClean="0">
                <a:solidFill>
                  <a:srgbClr val="FF9900"/>
                </a:solidFill>
                <a:cs typeface="+mn-cs"/>
              </a:rPr>
              <a:t>the walls of  </a:t>
            </a:r>
            <a:r>
              <a:rPr lang="en-US" sz="2000" dirty="0" err="1" smtClean="0">
                <a:solidFill>
                  <a:srgbClr val="FF9900"/>
                </a:solidFill>
                <a:cs typeface="+mn-cs"/>
              </a:rPr>
              <a:t>ethmoid</a:t>
            </a:r>
            <a:r>
              <a:rPr lang="en-US" sz="2000" dirty="0" smtClean="0">
                <a:solidFill>
                  <a:srgbClr val="FF9900"/>
                </a:solidFill>
                <a:cs typeface="+mn-cs"/>
              </a:rPr>
              <a:t> and sphenoid sinuses and floor of the </a:t>
            </a:r>
            <a:r>
              <a:rPr lang="en-US" sz="2000" dirty="0" err="1" smtClean="0">
                <a:solidFill>
                  <a:srgbClr val="FF9900"/>
                </a:solidFill>
                <a:cs typeface="+mn-cs"/>
              </a:rPr>
              <a:t>sella</a:t>
            </a:r>
            <a:r>
              <a:rPr lang="en-US" sz="2000" dirty="0" smtClean="0">
                <a:solidFill>
                  <a:srgbClr val="FF9900"/>
                </a:solidFill>
                <a:cs typeface="+mn-cs"/>
              </a:rPr>
              <a:t>. </a:t>
            </a:r>
          </a:p>
          <a:p>
            <a:pPr>
              <a:defRPr/>
            </a:pPr>
            <a:r>
              <a:rPr lang="en-US" sz="2000" dirty="0">
                <a:solidFill>
                  <a:srgbClr val="000066"/>
                </a:solidFill>
                <a:latin typeface="Times New Roman" pitchFamily="18" charset="0"/>
                <a:cs typeface="+mn-cs"/>
              </a:rPr>
              <a:t>C -Orbital roof and the remainder of the cranial base are reconstructed    </a:t>
            </a:r>
          </a:p>
          <a:p>
            <a:pPr>
              <a:defRPr/>
            </a:pPr>
            <a:r>
              <a:rPr lang="en-US" sz="2400" dirty="0">
                <a:solidFill>
                  <a:srgbClr val="000066"/>
                </a:solidFill>
                <a:latin typeface="Times New Roman" pitchFamily="18" charset="0"/>
                <a:cs typeface="+mn-cs"/>
              </a:rPr>
              <a:t>      </a:t>
            </a:r>
            <a:endParaRPr lang="en-US" sz="2400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+mn-cs"/>
            </a:endParaRPr>
          </a:p>
          <a:p>
            <a:pPr>
              <a:defRPr/>
            </a:pPr>
            <a:endParaRPr lang="en-US" sz="2000" dirty="0" smtClean="0">
              <a:solidFill>
                <a:srgbClr val="FF9900"/>
              </a:solidFill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F87820BA-FC2C-F04C-B6FE-32181C21710B}" type="slidenum">
              <a:rPr lang="en-US" sz="1200">
                <a:latin typeface="Verdana" charset="0"/>
              </a:rPr>
              <a:pPr/>
              <a:t>39</a:t>
            </a:fld>
            <a:endParaRPr lang="en-US" sz="1200">
              <a:latin typeface="Verdana" charset="0"/>
            </a:endParaRP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33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latin typeface="Times New Roman" pitchFamily="18" charset="0"/>
                <a:ea typeface="+mn-ea"/>
                <a:cs typeface="+mn-cs"/>
              </a:rPr>
              <a:t>           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ea typeface="+mn-ea"/>
                <a:cs typeface="+mn-cs"/>
              </a:rPr>
              <a:t>6- </a:t>
            </a:r>
            <a:r>
              <a:rPr lang="en-US" b="1" i="1">
                <a:solidFill>
                  <a:srgbClr val="FF0000"/>
                </a:solidFill>
                <a:latin typeface="Times New Roman" pitchFamily="18" charset="0"/>
                <a:ea typeface="+mn-ea"/>
                <a:cs typeface="+mn-cs"/>
              </a:rPr>
              <a:t>EXTENDED  FRONTAL  APPROACH :</a:t>
            </a:r>
            <a:endParaRPr lang="en-US" b="1">
              <a:solidFill>
                <a:srgbClr val="FF0000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None/>
              <a:defRPr/>
            </a:pPr>
            <a:endParaRPr lang="en-US" b="1">
              <a:solidFill>
                <a:srgbClr val="FF0000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3200">
                <a:latin typeface="Times New Roman" pitchFamily="18" charset="0"/>
                <a:ea typeface="+mn-ea"/>
                <a:cs typeface="+mn-cs"/>
              </a:rPr>
              <a:t>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Similar to the TC - TB approach, except that  it includes an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</a:t>
            </a:r>
            <a:r>
              <a:rPr lang="en-US" i="1">
                <a:solidFill>
                  <a:srgbClr val="FFFF66"/>
                </a:solidFill>
                <a:latin typeface="Times New Roman" pitchFamily="18" charset="0"/>
                <a:ea typeface="+mn-ea"/>
                <a:cs typeface="+mn-cs"/>
              </a:rPr>
              <a:t>orbitofrontoethmoidal osteotomy</a:t>
            </a:r>
            <a:r>
              <a:rPr lang="en-US" i="1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Supraorbital ridges, and part of the orbital roofs and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possibly the upper nasion, roof of the ethmoid sinuses, and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the cribriform plate are removed </a:t>
            </a:r>
            <a:r>
              <a:rPr lang="en-US" i="1">
                <a:solidFill>
                  <a:srgbClr val="FFFF66"/>
                </a:solidFill>
                <a:latin typeface="Times New Roman" pitchFamily="18" charset="0"/>
                <a:ea typeface="+mn-ea"/>
                <a:cs typeface="+mn-cs"/>
              </a:rPr>
              <a:t>in a single block</a:t>
            </a:r>
          </a:p>
          <a:p>
            <a:pPr>
              <a:buFont typeface="Wingdings" pitchFamily="2" charset="2"/>
              <a:buNone/>
              <a:defRPr/>
            </a:pPr>
            <a:endParaRPr lang="en-US">
              <a:solidFill>
                <a:srgbClr val="FFFF66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Extradural or combined intradural - extradural approach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</a:t>
            </a: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7ADEE71-8FA0-8B46-A1C2-07F95B31D870}" type="slidenum">
              <a:rPr lang="en-US" sz="1200">
                <a:latin typeface="Verdana" charset="0"/>
              </a:rPr>
              <a:pPr/>
              <a:t>4</a:t>
            </a:fld>
            <a:endParaRPr lang="en-US" sz="1200">
              <a:latin typeface="Verdana" charset="0"/>
            </a:endParaRPr>
          </a:p>
        </p:txBody>
      </p:sp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0" y="0"/>
            <a:ext cx="9297988" cy="698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Font typeface="Wingdings" charset="0"/>
              <a:buChar char="Ø"/>
            </a:pPr>
            <a:r>
              <a:rPr lang="en-US" b="1" i="1">
                <a:solidFill>
                  <a:srgbClr val="FF0000"/>
                </a:solidFill>
              </a:rPr>
              <a:t> Occipital condyles –</a:t>
            </a:r>
            <a:r>
              <a:rPr lang="en-US">
                <a:solidFill>
                  <a:srgbClr val="FF0000"/>
                </a:solidFill>
              </a:rPr>
              <a:t> </a:t>
            </a:r>
          </a:p>
          <a:p>
            <a:r>
              <a:rPr lang="en-US"/>
              <a:t>             </a:t>
            </a:r>
            <a:r>
              <a:rPr lang="en-US">
                <a:solidFill>
                  <a:schemeClr val="tx2"/>
                </a:solidFill>
              </a:rPr>
              <a:t>- Located lateral to the anterior half of FM</a:t>
            </a:r>
          </a:p>
          <a:p>
            <a:r>
              <a:rPr lang="en-US">
                <a:solidFill>
                  <a:schemeClr val="tx2"/>
                </a:solidFill>
              </a:rPr>
              <a:t>             - Oval in shape, convex downward, face downward </a:t>
            </a:r>
          </a:p>
          <a:p>
            <a:r>
              <a:rPr lang="en-US">
                <a:solidFill>
                  <a:schemeClr val="tx2"/>
                </a:solidFill>
              </a:rPr>
              <a:t>                and laterally </a:t>
            </a:r>
          </a:p>
          <a:p>
            <a:r>
              <a:rPr lang="en-US">
                <a:solidFill>
                  <a:schemeClr val="tx2"/>
                </a:solidFill>
              </a:rPr>
              <a:t>             - Long axes directed forward and medially</a:t>
            </a:r>
          </a:p>
          <a:p>
            <a:endParaRPr lang="en-US">
              <a:solidFill>
                <a:schemeClr val="tx2"/>
              </a:solidFill>
            </a:endParaRPr>
          </a:p>
          <a:p>
            <a:pPr>
              <a:buClr>
                <a:srgbClr val="FF0000"/>
              </a:buClr>
              <a:buFont typeface="Wingdings" charset="0"/>
              <a:buChar char="Ø"/>
            </a:pPr>
            <a:r>
              <a:rPr lang="en-US"/>
              <a:t> </a:t>
            </a:r>
            <a:r>
              <a:rPr lang="en-US" b="1" i="1">
                <a:solidFill>
                  <a:srgbClr val="FF0000"/>
                </a:solidFill>
              </a:rPr>
              <a:t>Hypoglossal canal -</a:t>
            </a:r>
          </a:p>
          <a:p>
            <a:r>
              <a:rPr lang="en-US"/>
              <a:t>             </a:t>
            </a:r>
            <a:r>
              <a:rPr lang="en-US">
                <a:solidFill>
                  <a:schemeClr val="tx2"/>
                </a:solidFill>
              </a:rPr>
              <a:t>-  Transmits the hypoglossal nerve</a:t>
            </a:r>
          </a:p>
          <a:p>
            <a:r>
              <a:rPr lang="en-US">
                <a:solidFill>
                  <a:schemeClr val="tx2"/>
                </a:solidFill>
              </a:rPr>
              <a:t>             -  Situated above the condyle, </a:t>
            </a:r>
          </a:p>
          <a:p>
            <a:r>
              <a:rPr lang="en-US">
                <a:solidFill>
                  <a:schemeClr val="tx2"/>
                </a:solidFill>
              </a:rPr>
              <a:t>             -  Directed forward and laterally from the posterior</a:t>
            </a:r>
          </a:p>
          <a:p>
            <a:r>
              <a:rPr lang="en-US">
                <a:solidFill>
                  <a:schemeClr val="tx2"/>
                </a:solidFill>
              </a:rPr>
              <a:t>                cranial fossa.</a:t>
            </a:r>
          </a:p>
          <a:p>
            <a:endParaRPr lang="en-US">
              <a:solidFill>
                <a:schemeClr val="tx2"/>
              </a:solidFill>
            </a:endParaRPr>
          </a:p>
          <a:p>
            <a:pPr>
              <a:buClr>
                <a:srgbClr val="FF0000"/>
              </a:buClr>
              <a:buFont typeface="Wingdings" charset="0"/>
              <a:buChar char="Ø"/>
            </a:pPr>
            <a:r>
              <a:rPr lang="en-US"/>
              <a:t>  </a:t>
            </a:r>
            <a:r>
              <a:rPr lang="en-US" b="1" i="1">
                <a:solidFill>
                  <a:srgbClr val="FF0000"/>
                </a:solidFill>
              </a:rPr>
              <a:t>Jugular foramen -</a:t>
            </a:r>
          </a:p>
          <a:p>
            <a:r>
              <a:rPr lang="en-US"/>
              <a:t>             </a:t>
            </a:r>
            <a:r>
              <a:rPr lang="en-US">
                <a:solidFill>
                  <a:schemeClr val="tx2"/>
                </a:solidFill>
              </a:rPr>
              <a:t>-  Situated lateral and slightly superior to the anterior half of the condyles at the posterior end of the petroclival suture</a:t>
            </a:r>
          </a:p>
          <a:p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D0A07374-88C0-2444-A336-2C435F49FA08}" type="slidenum">
              <a:rPr lang="en-US" sz="1200">
                <a:latin typeface="Verdana" charset="0"/>
              </a:rPr>
              <a:pPr/>
              <a:t>40</a:t>
            </a:fld>
            <a:endParaRPr lang="en-US" sz="1200">
              <a:latin typeface="Verdana" charset="0"/>
            </a:endParaRPr>
          </a:p>
        </p:txBody>
      </p:sp>
      <p:sp>
        <p:nvSpPr>
          <p:cNvPr id="43011" name="Text Box 5"/>
          <p:cNvSpPr txBox="1">
            <a:spLocks noChangeArrowheads="1"/>
          </p:cNvSpPr>
          <p:nvPr/>
        </p:nvSpPr>
        <p:spPr bwMode="auto">
          <a:xfrm>
            <a:off x="381000" y="1219200"/>
            <a:ext cx="8382000" cy="384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400" b="1">
                <a:solidFill>
                  <a:srgbClr val="FFFF66"/>
                </a:solidFill>
              </a:rPr>
              <a:t>Extended frontal approach</a:t>
            </a:r>
          </a:p>
          <a:p>
            <a:endParaRPr lang="en-US" sz="20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FF9900"/>
                </a:solidFill>
              </a:rPr>
              <a:t>A: Scalp flap and order of removal of cranial bones</a:t>
            </a:r>
          </a:p>
          <a:p>
            <a:endParaRPr lang="en-US" sz="20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FF9900"/>
                </a:solidFill>
              </a:rPr>
              <a:t>B: Extent of bone </a:t>
            </a:r>
          </a:p>
          <a:p>
            <a:r>
              <a:rPr lang="en-US" sz="2000">
                <a:solidFill>
                  <a:srgbClr val="FF9900"/>
                </a:solidFill>
              </a:rPr>
              <a:t>     removal </a:t>
            </a:r>
          </a:p>
          <a:p>
            <a:endParaRPr lang="en-US" sz="2000">
              <a:solidFill>
                <a:srgbClr val="FF9900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C: Periorbita is exposed along both orbital roofs. Exposure can be extended along the clivus down to FM</a:t>
            </a:r>
          </a:p>
          <a:p>
            <a:endParaRPr lang="en-US" sz="20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D: Use of pericranial flap for reconstruction. </a:t>
            </a:r>
          </a:p>
          <a:p>
            <a:endParaRPr lang="en-US" sz="200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472C4CF4-FEF4-1843-8DFB-1F17AED662B9}" type="slidenum">
              <a:rPr lang="en-US" sz="1200">
                <a:latin typeface="Verdana" charset="0"/>
              </a:rPr>
              <a:pPr/>
              <a:t>41</a:t>
            </a:fld>
            <a:endParaRPr lang="en-US" sz="1200">
              <a:latin typeface="Verdana" charset="0"/>
            </a:endParaRP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67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              </a:t>
            </a:r>
            <a:r>
              <a:rPr lang="en-US" sz="32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C - LATERAL APPROACHES</a:t>
            </a:r>
            <a:endParaRPr lang="en-US" sz="3200" b="1" u="sng">
              <a:latin typeface="Times New Roman" pitchFamily="18" charset="0"/>
              <a:ea typeface="+mn-ea"/>
              <a:cs typeface="+mn-cs"/>
            </a:endParaRPr>
          </a:p>
          <a:p>
            <a:pPr>
              <a:defRPr/>
            </a:pPr>
            <a:endParaRPr lang="en-US" sz="3200" b="1" u="sng"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3200">
                <a:latin typeface="Times New Roman" pitchFamily="18" charset="0"/>
                <a:ea typeface="+mn-ea"/>
                <a:cs typeface="+mn-cs"/>
              </a:rPr>
              <a:t>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Rarely used in combination</a:t>
            </a:r>
          </a:p>
          <a:p>
            <a:pPr>
              <a:defRPr/>
            </a:pPr>
            <a:endParaRPr lang="en-US"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Directed through the temporal bone</a:t>
            </a:r>
          </a:p>
          <a:p>
            <a:pPr>
              <a:buFont typeface="Wingdings" pitchFamily="2" charset="2"/>
              <a:buNone/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May require repositioning of the carotid artery or facial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nerve, and possibly resection of the auditory and vestibular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labyrinth</a:t>
            </a:r>
          </a:p>
          <a:p>
            <a:pPr>
              <a:buFont typeface="Wingdings" pitchFamily="2" charset="2"/>
              <a:buNone/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None/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defRPr/>
            </a:pPr>
            <a:endParaRPr lang="en-US">
              <a:latin typeface="Times New Roman" pitchFamily="18" charset="0"/>
              <a:ea typeface="+mn-ea"/>
              <a:cs typeface="+mn-cs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INDICATION :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- Intradural lesions located lateral and/or ant. of the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brainstem, involving the temporal bone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50771C7-B29A-1D45-A212-8AB2FC2D1618}" type="slidenum">
              <a:rPr lang="en-US" sz="1200">
                <a:latin typeface="Verdana" charset="0"/>
              </a:rPr>
              <a:pPr/>
              <a:t>42</a:t>
            </a:fld>
            <a:endParaRPr lang="en-US" sz="1200">
              <a:latin typeface="Verdana" charset="0"/>
            </a:endParaRP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46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Wingdings" charset="0"/>
              <a:buChar char="Ø"/>
            </a:pPr>
            <a:r>
              <a:rPr lang="en-US"/>
              <a:t> </a:t>
            </a:r>
            <a:r>
              <a:rPr lang="en-US" sz="3200" b="1">
                <a:solidFill>
                  <a:srgbClr val="000000"/>
                </a:solidFill>
              </a:rPr>
              <a:t>ADVANTAGES : </a:t>
            </a:r>
          </a:p>
          <a:p>
            <a:r>
              <a:rPr lang="en-US" sz="3200"/>
              <a:t>       </a:t>
            </a:r>
            <a:r>
              <a:rPr lang="en-US">
                <a:solidFill>
                  <a:schemeClr val="tx2"/>
                </a:solidFill>
              </a:rPr>
              <a:t>       </a:t>
            </a:r>
          </a:p>
          <a:p>
            <a:r>
              <a:rPr lang="en-US">
                <a:solidFill>
                  <a:schemeClr val="tx2"/>
                </a:solidFill>
              </a:rPr>
              <a:t>         - Provide an avenue of exposure for lesions that involve   </a:t>
            </a:r>
          </a:p>
          <a:p>
            <a:r>
              <a:rPr lang="en-US">
                <a:solidFill>
                  <a:schemeClr val="tx2"/>
                </a:solidFill>
              </a:rPr>
              <a:t>           the temporal and sphenoid bones in addition to clivus</a:t>
            </a:r>
          </a:p>
          <a:p>
            <a:endParaRPr lang="en-US"/>
          </a:p>
          <a:p>
            <a:r>
              <a:rPr lang="en-US"/>
              <a:t>          </a:t>
            </a:r>
            <a:r>
              <a:rPr lang="en-US">
                <a:solidFill>
                  <a:schemeClr val="tx2"/>
                </a:solidFill>
              </a:rPr>
              <a:t>- Also provide access to the anterior aspect of the</a:t>
            </a:r>
          </a:p>
          <a:p>
            <a:r>
              <a:rPr lang="en-US">
                <a:solidFill>
                  <a:schemeClr val="tx2"/>
                </a:solidFill>
              </a:rPr>
              <a:t>            midbrain, pons, and medulla and to the CP angle and </a:t>
            </a:r>
          </a:p>
          <a:p>
            <a:r>
              <a:rPr lang="en-US">
                <a:solidFill>
                  <a:schemeClr val="tx2"/>
                </a:solidFill>
              </a:rPr>
              <a:t>            nerves in the posterior fossa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</a:t>
            </a: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b="1">
                <a:solidFill>
                  <a:srgbClr val="080808"/>
                </a:solidFill>
              </a:rPr>
              <a:t>DISADVANTAGES :</a:t>
            </a:r>
          </a:p>
          <a:p>
            <a:r>
              <a:rPr lang="en-US" sz="1800"/>
              <a:t>                </a:t>
            </a:r>
          </a:p>
          <a:p>
            <a:r>
              <a:rPr lang="en-US" sz="1800"/>
              <a:t>                </a:t>
            </a:r>
            <a:r>
              <a:rPr lang="en-US">
                <a:solidFill>
                  <a:schemeClr val="tx2"/>
                </a:solidFill>
              </a:rPr>
              <a:t>-  May necessitate sacrifice of the sigmoid sinus</a:t>
            </a:r>
          </a:p>
          <a:p>
            <a:r>
              <a:rPr lang="en-US">
                <a:solidFill>
                  <a:schemeClr val="tx2"/>
                </a:solidFill>
              </a:rPr>
              <a:t>          -  Need of neuro-otologist in obtaining the exposure.</a:t>
            </a:r>
          </a:p>
          <a:p>
            <a:endParaRPr lang="en-US">
              <a:solidFill>
                <a:schemeClr val="tx2"/>
              </a:solidFill>
            </a:endParaRPr>
          </a:p>
          <a:p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9207B902-CB57-C542-B494-9CDAE1C36362}" type="slidenum">
              <a:rPr lang="en-US" sz="1200">
                <a:latin typeface="Verdana" charset="0"/>
              </a:rPr>
              <a:pPr/>
              <a:t>43</a:t>
            </a:fld>
            <a:endParaRPr lang="en-US" sz="1200">
              <a:latin typeface="Verdana" charset="0"/>
            </a:endParaRP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0" y="120650"/>
            <a:ext cx="9144000" cy="661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       </a:t>
            </a:r>
            <a:r>
              <a:rPr lang="en-US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1- </a:t>
            </a:r>
            <a:r>
              <a:rPr lang="en-US" b="1" i="1">
                <a:solidFill>
                  <a:srgbClr val="FF0000"/>
                </a:solidFill>
                <a:latin typeface="Times New Roman" pitchFamily="18" charset="0"/>
                <a:ea typeface="+mn-ea"/>
                <a:cs typeface="+mn-cs"/>
              </a:rPr>
              <a:t>TRANSLABYRINTHINE APPROACH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ea typeface="+mn-ea"/>
                <a:cs typeface="+mn-cs"/>
              </a:rPr>
              <a:t> :</a:t>
            </a:r>
            <a:endParaRPr lang="en-US">
              <a:latin typeface="Times New Roman" pitchFamily="18" charset="0"/>
              <a:ea typeface="+mn-ea"/>
              <a:cs typeface="+mn-cs"/>
            </a:endParaRP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3200">
                <a:latin typeface="Times New Roman" pitchFamily="18" charset="0"/>
                <a:ea typeface="+mn-ea"/>
                <a:cs typeface="+mn-cs"/>
              </a:rPr>
              <a:t>  </a:t>
            </a:r>
            <a:r>
              <a:rPr lang="en-US"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Through a mastoidectomy and labyrinthectomy.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ADVANTAGES: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  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- May also be combined with a retrosigmoid or a supra - 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  and infratentorial presigmoid approach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- Seventh nerve is preserved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- Minimal cerebellar and brainstem retraction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    </a:t>
            </a:r>
          </a:p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rgbClr val="DEDEDE"/>
                </a:solidFill>
                <a:latin typeface="Times New Roman" pitchFamily="18" charset="0"/>
                <a:ea typeface="+mn-ea"/>
                <a:cs typeface="+mn-cs"/>
              </a:rPr>
              <a:t>   </a:t>
            </a: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4777C00B-4CED-F242-9796-C48C245BA1BC}" type="slidenum">
              <a:rPr lang="en-US" sz="1200">
                <a:latin typeface="Verdana" charset="0"/>
              </a:rPr>
              <a:pPr/>
              <a:t>44</a:t>
            </a:fld>
            <a:endParaRPr lang="en-US" sz="1200">
              <a:latin typeface="Verdana" charset="0"/>
            </a:endParaRPr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0" y="533400"/>
            <a:ext cx="9144000" cy="582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DISADVANTAGES:</a:t>
            </a:r>
          </a:p>
          <a:p>
            <a:pPr>
              <a:buFont typeface="Wingdings" charset="0"/>
              <a:buNone/>
            </a:pPr>
            <a:r>
              <a:rPr lang="en-US" b="1">
                <a:solidFill>
                  <a:srgbClr val="000000"/>
                </a:solidFill>
              </a:rPr>
              <a:t>          </a:t>
            </a:r>
            <a:r>
              <a:rPr lang="en-US" b="1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chemeClr val="tx2"/>
                </a:solidFill>
              </a:rPr>
              <a:t>High incidence of CSF leak</a:t>
            </a:r>
            <a:endParaRPr lang="en-US" b="1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r>
              <a:rPr lang="en-US" b="1">
                <a:solidFill>
                  <a:srgbClr val="000000"/>
                </a:solidFill>
              </a:rPr>
              <a:t>         </a:t>
            </a:r>
          </a:p>
          <a:p>
            <a:pPr>
              <a:buFont typeface="Wingdings" charset="0"/>
              <a:buNone/>
            </a:pPr>
            <a:r>
              <a:rPr lang="en-US" b="1">
                <a:solidFill>
                  <a:srgbClr val="000000"/>
                </a:solidFill>
              </a:rPr>
              <a:t>          </a:t>
            </a:r>
            <a:r>
              <a:rPr lang="en-US" sz="3200">
                <a:solidFill>
                  <a:schemeClr val="tx2"/>
                </a:solidFill>
              </a:rPr>
              <a:t>- </a:t>
            </a:r>
            <a:r>
              <a:rPr lang="en-US" sz="3200" u="sng">
                <a:solidFill>
                  <a:schemeClr val="tx2"/>
                </a:solidFill>
              </a:rPr>
              <a:t>Hearing is sacrificed</a:t>
            </a:r>
          </a:p>
          <a:p>
            <a:pPr>
              <a:buFont typeface="Wingdings" charset="0"/>
              <a:buNone/>
            </a:pPr>
            <a:r>
              <a:rPr lang="en-US" sz="3200">
                <a:solidFill>
                  <a:schemeClr val="tx2"/>
                </a:solidFill>
              </a:rPr>
              <a:t>      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- </a:t>
            </a:r>
            <a:r>
              <a:rPr lang="en-US" u="sng">
                <a:solidFill>
                  <a:schemeClr val="tx2"/>
                </a:solidFill>
              </a:rPr>
              <a:t>Reduced exposure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- Longer dissection time of temporal bone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CONTRAINDICATION:</a:t>
            </a:r>
          </a:p>
          <a:p>
            <a:pPr>
              <a:buClr>
                <a:schemeClr val="tx1"/>
              </a:buClr>
              <a:buFont typeface="Wingdings" charset="0"/>
              <a:buNone/>
            </a:pPr>
            <a:r>
              <a:rPr lang="en-US" sz="3200" b="1">
                <a:solidFill>
                  <a:srgbClr val="000000"/>
                </a:solidFill>
              </a:rPr>
              <a:t>        </a:t>
            </a:r>
            <a:r>
              <a:rPr lang="en-US" sz="3200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chemeClr val="tx2"/>
                </a:solidFill>
              </a:rPr>
              <a:t>Chronic otitis media</a:t>
            </a:r>
            <a:r>
              <a:rPr lang="en-US" sz="3200" b="1">
                <a:solidFill>
                  <a:srgbClr val="000000"/>
                </a:solidFill>
              </a:rPr>
              <a:t>             </a:t>
            </a:r>
          </a:p>
          <a:p>
            <a:pPr>
              <a:buFont typeface="Wingdings" charset="0"/>
              <a:buNone/>
            </a:pPr>
            <a:endParaRPr lang="en-US" b="1">
              <a:solidFill>
                <a:srgbClr val="000000"/>
              </a:solidFill>
            </a:endParaRPr>
          </a:p>
          <a:p>
            <a:r>
              <a:rPr lang="en-US"/>
              <a:t>         </a:t>
            </a:r>
            <a:endParaRPr lang="en-US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4CD332BE-8C95-984A-85DF-CD6A2B05B59C}" type="slidenum">
              <a:rPr lang="en-US" sz="1200">
                <a:latin typeface="Verdana" charset="0"/>
              </a:rPr>
              <a:pPr/>
              <a:t>45</a:t>
            </a:fld>
            <a:endParaRPr lang="en-US" sz="1200">
              <a:latin typeface="Verdana" charset="0"/>
            </a:endParaRPr>
          </a:p>
        </p:txBody>
      </p:sp>
      <p:sp>
        <p:nvSpPr>
          <p:cNvPr id="48131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8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3600" b="1">
                <a:solidFill>
                  <a:srgbClr val="FF0000"/>
                </a:solidFill>
              </a:rPr>
              <a:t>        </a:t>
            </a:r>
            <a:r>
              <a:rPr lang="en-US" b="1">
                <a:solidFill>
                  <a:srgbClr val="FF0000"/>
                </a:solidFill>
              </a:rPr>
              <a:t>2 -TRANSCOCHLEAR APPROACH:</a:t>
            </a:r>
            <a:r>
              <a:rPr lang="en-US"/>
              <a:t>          </a:t>
            </a:r>
          </a:p>
          <a:p>
            <a:r>
              <a:rPr lang="en-US" sz="3200"/>
              <a:t>                                                 </a:t>
            </a:r>
            <a:r>
              <a:rPr lang="en-US" sz="2000">
                <a:solidFill>
                  <a:srgbClr val="FFFF66"/>
                </a:solidFill>
              </a:rPr>
              <a:t>(House and Hitselberger)</a:t>
            </a:r>
          </a:p>
          <a:p>
            <a:pPr>
              <a:buFont typeface="Wingdings" charset="0"/>
              <a:buChar char="Ø"/>
            </a:pPr>
            <a:r>
              <a:rPr lang="en-US" sz="3200"/>
              <a:t> </a:t>
            </a:r>
            <a:r>
              <a:rPr lang="en-US" b="1" i="1">
                <a:solidFill>
                  <a:srgbClr val="FFFF66"/>
                </a:solidFill>
              </a:rPr>
              <a:t>Anteromedial extension</a:t>
            </a:r>
            <a:r>
              <a:rPr lang="en-US">
                <a:solidFill>
                  <a:schemeClr val="tx2"/>
                </a:solidFill>
              </a:rPr>
              <a:t> of the trans-labyrinthine approach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</a:t>
            </a: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Bone is removed up to the edge of clivus</a:t>
            </a:r>
          </a:p>
          <a:p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ADVANTAGES:</a:t>
            </a:r>
          </a:p>
          <a:p>
            <a:r>
              <a:rPr lang="en-US" b="1">
                <a:solidFill>
                  <a:srgbClr val="000000"/>
                </a:solidFill>
              </a:rPr>
              <a:t>        </a:t>
            </a:r>
            <a:r>
              <a:rPr lang="en-US" b="1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chemeClr val="tx2"/>
                </a:solidFill>
              </a:rPr>
              <a:t>Excellent exposure of clivus and both anterior and </a:t>
            </a:r>
          </a:p>
          <a:p>
            <a:r>
              <a:rPr lang="en-US">
                <a:solidFill>
                  <a:schemeClr val="tx2"/>
                </a:solidFill>
              </a:rPr>
              <a:t>          anteromedial aspect of the brain stem</a:t>
            </a:r>
          </a:p>
          <a:p>
            <a:pPr>
              <a:buClr>
                <a:schemeClr val="tx1"/>
              </a:buClr>
              <a:buFont typeface="Wingdings" charset="0"/>
              <a:buChar char="Ø"/>
            </a:pPr>
            <a:endParaRPr lang="en-US" b="1">
              <a:solidFill>
                <a:srgbClr val="000000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DISADVANTAGES: </a:t>
            </a:r>
          </a:p>
          <a:p>
            <a:r>
              <a:rPr lang="en-US">
                <a:solidFill>
                  <a:srgbClr val="DEDEDE"/>
                </a:solidFill>
              </a:rPr>
              <a:t>        </a:t>
            </a:r>
            <a:r>
              <a:rPr lang="en-US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rgbClr val="FFFF66"/>
                </a:solidFill>
              </a:rPr>
              <a:t>Hearing and seventh nerve both are sacrificed</a:t>
            </a:r>
          </a:p>
          <a:p>
            <a:r>
              <a:rPr lang="en-US">
                <a:solidFill>
                  <a:schemeClr val="tx2"/>
                </a:solidFill>
              </a:rPr>
              <a:t>        - High risk of CSF leak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BD94C1EE-D638-6D4C-9655-69DC03B2F626}" type="slidenum">
              <a:rPr lang="en-US" sz="1200">
                <a:latin typeface="Verdana" charset="0"/>
              </a:rPr>
              <a:pPr/>
              <a:t>46</a:t>
            </a:fld>
            <a:endParaRPr lang="en-US" sz="1200">
              <a:latin typeface="Verdana" charset="0"/>
            </a:endParaRPr>
          </a:p>
        </p:txBody>
      </p:sp>
      <p:sp>
        <p:nvSpPr>
          <p:cNvPr id="49155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04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b="1">
                <a:solidFill>
                  <a:srgbClr val="FF3300"/>
                </a:solidFill>
              </a:rPr>
              <a:t>3 - PRESIGMOID (</a:t>
            </a:r>
            <a:r>
              <a:rPr lang="en-US">
                <a:solidFill>
                  <a:srgbClr val="FF3300"/>
                </a:solidFill>
              </a:rPr>
              <a:t>combined supra and </a:t>
            </a:r>
          </a:p>
          <a:p>
            <a:r>
              <a:rPr lang="en-US">
                <a:solidFill>
                  <a:srgbClr val="FF3300"/>
                </a:solidFill>
              </a:rPr>
              <a:t>                                       infra tentorial</a:t>
            </a:r>
            <a:r>
              <a:rPr lang="en-US" b="1">
                <a:solidFill>
                  <a:srgbClr val="FF3300"/>
                </a:solidFill>
              </a:rPr>
              <a:t>) APPROACH :</a:t>
            </a:r>
            <a:endParaRPr lang="en-US"/>
          </a:p>
          <a:p>
            <a:r>
              <a:rPr lang="en-US"/>
              <a:t> </a:t>
            </a:r>
          </a:p>
          <a:p>
            <a:pPr>
              <a:buFont typeface="Wingdings" charset="0"/>
              <a:buChar char="Ø"/>
            </a:pPr>
            <a:r>
              <a:rPr lang="en-US" b="1"/>
              <a:t> </a:t>
            </a:r>
            <a:r>
              <a:rPr lang="en-US" b="1">
                <a:solidFill>
                  <a:srgbClr val="000000"/>
                </a:solidFill>
              </a:rPr>
              <a:t>Basic Principle :</a:t>
            </a:r>
          </a:p>
          <a:p>
            <a:pPr>
              <a:buFont typeface="Wingdings" charset="0"/>
              <a:buNone/>
            </a:pPr>
            <a:r>
              <a:rPr lang="en-US" b="1">
                <a:solidFill>
                  <a:schemeClr val="tx2"/>
                </a:solidFill>
              </a:rPr>
              <a:t>        - </a:t>
            </a:r>
            <a:r>
              <a:rPr lang="en-US">
                <a:solidFill>
                  <a:schemeClr val="tx2"/>
                </a:solidFill>
              </a:rPr>
              <a:t>Variable amounts of petrous bone dissection</a:t>
            </a:r>
          </a:p>
          <a:p>
            <a:pPr>
              <a:buFont typeface="Wingdings" charset="0"/>
              <a:buNone/>
            </a:pPr>
            <a:r>
              <a:rPr lang="en-US"/>
              <a:t>        - </a:t>
            </a:r>
            <a:r>
              <a:rPr lang="en-US">
                <a:solidFill>
                  <a:schemeClr val="tx2"/>
                </a:solidFill>
              </a:rPr>
              <a:t>Supra and infratentorial craniotomy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- Division of tentorium</a:t>
            </a:r>
          </a:p>
          <a:p>
            <a:r>
              <a:rPr lang="en-US">
                <a:solidFill>
                  <a:schemeClr val="tx2"/>
                </a:solidFill>
              </a:rPr>
              <a:t>        - Vein of Labbe preserved</a:t>
            </a:r>
          </a:p>
          <a:p>
            <a:r>
              <a:rPr lang="en-US">
                <a:solidFill>
                  <a:srgbClr val="DEDEDE"/>
                </a:solidFill>
              </a:rPr>
              <a:t> </a:t>
            </a:r>
            <a:endParaRPr lang="en-US"/>
          </a:p>
          <a:p>
            <a:pPr eaLnBrk="1" hangingPunct="1">
              <a:lnSpc>
                <a:spcPct val="95000"/>
              </a:lnSpc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Reduced risk- Semicircular canals and 7</a:t>
            </a:r>
            <a:r>
              <a:rPr lang="en-US" baseline="30000">
                <a:solidFill>
                  <a:schemeClr val="tx2"/>
                </a:solidFill>
              </a:rPr>
              <a:t>th</a:t>
            </a:r>
            <a:r>
              <a:rPr lang="en-US">
                <a:solidFill>
                  <a:schemeClr val="tx2"/>
                </a:solidFill>
              </a:rPr>
              <a:t> nerve are not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skeletonized</a:t>
            </a:r>
          </a:p>
          <a:p>
            <a:pPr>
              <a:buFontTx/>
              <a:buChar char="-"/>
            </a:pPr>
            <a:endParaRPr lang="en-US">
              <a:solidFill>
                <a:schemeClr val="tx2"/>
              </a:solidFill>
            </a:endParaRPr>
          </a:p>
          <a:p>
            <a:r>
              <a:rPr lang="en-US"/>
              <a:t>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BE793E50-41D3-D247-B207-E80F42F7E381}" type="slidenum">
              <a:rPr lang="en-US" sz="1200">
                <a:latin typeface="Verdana" charset="0"/>
              </a:rPr>
              <a:pPr/>
              <a:t>47</a:t>
            </a:fld>
            <a:endParaRPr lang="en-US" sz="1200">
              <a:latin typeface="Verdana" charset="0"/>
            </a:endParaRPr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0" y="0"/>
            <a:ext cx="9144000" cy="77898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ADVANTAGES:</a:t>
            </a:r>
          </a:p>
          <a:p>
            <a:r>
              <a:rPr lang="en-US"/>
              <a:t>      </a:t>
            </a:r>
          </a:p>
          <a:p>
            <a:r>
              <a:rPr lang="en-US"/>
              <a:t>       </a:t>
            </a:r>
            <a:r>
              <a:rPr lang="en-US">
                <a:solidFill>
                  <a:schemeClr val="tx2"/>
                </a:solidFill>
              </a:rPr>
              <a:t>- Shorter working distance </a:t>
            </a:r>
          </a:p>
          <a:p>
            <a:r>
              <a:rPr lang="en-US">
                <a:solidFill>
                  <a:schemeClr val="tx2"/>
                </a:solidFill>
              </a:rPr>
              <a:t>       - Provides access from FM to dorsum sellae</a:t>
            </a:r>
          </a:p>
          <a:p>
            <a:r>
              <a:rPr lang="en-US"/>
              <a:t>       </a:t>
            </a:r>
            <a:r>
              <a:rPr lang="en-US">
                <a:solidFill>
                  <a:schemeClr val="tx2"/>
                </a:solidFill>
              </a:rPr>
              <a:t>- Provides access to the cranial nerves III through XII and </a:t>
            </a:r>
          </a:p>
          <a:p>
            <a:r>
              <a:rPr lang="en-US">
                <a:solidFill>
                  <a:schemeClr val="tx2"/>
                </a:solidFill>
              </a:rPr>
              <a:t>         to the major arteries in the posterior circulation.</a:t>
            </a:r>
          </a:p>
          <a:p>
            <a:r>
              <a:rPr lang="en-US">
                <a:solidFill>
                  <a:schemeClr val="tx2"/>
                </a:solidFill>
              </a:rPr>
              <a:t>       - Minimal brain retraction</a:t>
            </a:r>
          </a:p>
          <a:p>
            <a:r>
              <a:rPr lang="en-US">
                <a:solidFill>
                  <a:schemeClr val="tx2"/>
                </a:solidFill>
              </a:rPr>
              <a:t>       - Provides multiple angles for dissection.</a:t>
            </a:r>
          </a:p>
          <a:p>
            <a:r>
              <a:rPr lang="en-US">
                <a:solidFill>
                  <a:schemeClr val="tx2"/>
                </a:solidFill>
              </a:rPr>
              <a:t>       - Can also be combined with a far-lateral approach</a:t>
            </a:r>
          </a:p>
          <a:p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r>
              <a:rPr lang="en-US"/>
              <a:t> </a:t>
            </a: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DISADVANTAGES:</a:t>
            </a:r>
          </a:p>
          <a:p>
            <a:r>
              <a:rPr lang="en-US"/>
              <a:t>       </a:t>
            </a:r>
          </a:p>
          <a:p>
            <a:r>
              <a:rPr lang="en-US"/>
              <a:t>       </a:t>
            </a:r>
            <a:r>
              <a:rPr lang="en-US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rgbClr val="FFFF66"/>
                </a:solidFill>
              </a:rPr>
              <a:t>Limited access to the lower petroclival region</a:t>
            </a:r>
            <a:r>
              <a:rPr lang="en-US">
                <a:solidFill>
                  <a:schemeClr val="tx2"/>
                </a:solidFill>
              </a:rPr>
              <a:t> by the </a:t>
            </a:r>
          </a:p>
          <a:p>
            <a:r>
              <a:rPr lang="en-US">
                <a:solidFill>
                  <a:schemeClr val="tx2"/>
                </a:solidFill>
              </a:rPr>
              <a:t>          jugular bulb</a:t>
            </a:r>
          </a:p>
          <a:p>
            <a:pPr>
              <a:spcBef>
                <a:spcPct val="50000"/>
              </a:spcBef>
              <a:buFont typeface="Wingdings" charset="0"/>
              <a:buChar char="Ø"/>
            </a:pPr>
            <a:endParaRPr lang="en-US" b="1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  <a:buFont typeface="Wingdings" charset="0"/>
              <a:buChar char="Ø"/>
            </a:pPr>
            <a:endParaRPr lang="en-US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64106570-775A-2847-B8D3-294EC93C402E}" type="slidenum">
              <a:rPr lang="en-US" sz="1200">
                <a:latin typeface="Verdana" charset="0"/>
              </a:rPr>
              <a:pPr/>
              <a:t>48</a:t>
            </a:fld>
            <a:endParaRPr lang="en-US" sz="1200">
              <a:latin typeface="Verdana" charset="0"/>
            </a:endParaRPr>
          </a:p>
        </p:txBody>
      </p:sp>
      <p:sp>
        <p:nvSpPr>
          <p:cNvPr id="51203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04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3200" b="1">
                <a:solidFill>
                  <a:srgbClr val="FF0000"/>
                </a:solidFill>
              </a:rPr>
              <a:t>      </a:t>
            </a:r>
            <a:r>
              <a:rPr lang="en-US" b="1">
                <a:solidFill>
                  <a:srgbClr val="FF0000"/>
                </a:solidFill>
              </a:rPr>
              <a:t>4 - SUBTEMPORAL PREAURICULAR    </a:t>
            </a:r>
          </a:p>
          <a:p>
            <a:r>
              <a:rPr lang="en-US" b="1">
                <a:solidFill>
                  <a:srgbClr val="FF0000"/>
                </a:solidFill>
              </a:rPr>
              <a:t>             INFRATEMPORAL APPROACH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:</a:t>
            </a:r>
          </a:p>
          <a:p>
            <a:endParaRPr lang="en-US" b="1">
              <a:solidFill>
                <a:srgbClr val="FF0000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 sz="3200"/>
              <a:t> </a:t>
            </a:r>
            <a:r>
              <a:rPr lang="en-US">
                <a:solidFill>
                  <a:schemeClr val="tx2"/>
                </a:solidFill>
              </a:rPr>
              <a:t>Reaches the skull base </a:t>
            </a:r>
            <a:r>
              <a:rPr lang="en-US">
                <a:solidFill>
                  <a:srgbClr val="FFFF66"/>
                </a:solidFill>
              </a:rPr>
              <a:t>from an anterolateral direction</a:t>
            </a:r>
          </a:p>
          <a:p>
            <a:r>
              <a:rPr lang="en-US">
                <a:solidFill>
                  <a:srgbClr val="FFFF66"/>
                </a:solidFill>
              </a:rPr>
              <a:t>     </a:t>
            </a: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 Directed through the infratemporal and middle fossa to the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part of the ant. surface of the petrous bone</a:t>
            </a:r>
            <a:endParaRPr lang="en-US" b="1">
              <a:solidFill>
                <a:srgbClr val="000000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None/>
            </a:pPr>
            <a:r>
              <a:rPr lang="en-US" b="1">
                <a:solidFill>
                  <a:srgbClr val="000000"/>
                </a:solidFill>
              </a:rPr>
              <a:t>  </a:t>
            </a: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ADVANTAGE:</a:t>
            </a:r>
          </a:p>
          <a:p>
            <a:r>
              <a:rPr lang="en-US"/>
              <a:t>     </a:t>
            </a:r>
            <a:r>
              <a:rPr lang="en-US">
                <a:solidFill>
                  <a:schemeClr val="tx2"/>
                </a:solidFill>
              </a:rPr>
              <a:t>- Alternative lateral route to vascular lesions of the mid </a:t>
            </a:r>
          </a:p>
          <a:p>
            <a:r>
              <a:rPr lang="en-US">
                <a:solidFill>
                  <a:schemeClr val="tx2"/>
                </a:solidFill>
              </a:rPr>
              <a:t>       basilar artery or at the vertebrobasilar junction</a:t>
            </a:r>
            <a:endParaRPr lang="en-US" b="1">
              <a:solidFill>
                <a:schemeClr val="tx2"/>
              </a:solidFill>
            </a:endParaRPr>
          </a:p>
          <a:p>
            <a:r>
              <a:rPr lang="en-US"/>
              <a:t>        </a:t>
            </a:r>
          </a:p>
          <a:p>
            <a:pPr>
              <a:buFont typeface="Wingdings" charset="0"/>
              <a:buChar char="Ø"/>
            </a:pPr>
            <a:r>
              <a:rPr lang="en-US"/>
              <a:t>  </a:t>
            </a:r>
            <a:r>
              <a:rPr lang="en-US" b="1">
                <a:solidFill>
                  <a:srgbClr val="000000"/>
                </a:solidFill>
              </a:rPr>
              <a:t>DISADVANTAGE:</a:t>
            </a:r>
          </a:p>
          <a:p>
            <a:r>
              <a:rPr lang="en-US"/>
              <a:t>     </a:t>
            </a:r>
            <a:r>
              <a:rPr lang="en-US">
                <a:solidFill>
                  <a:schemeClr val="tx2"/>
                </a:solidFill>
              </a:rPr>
              <a:t>- Limited exposure of the CP angle and FM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1528C011-ED83-304E-BEB0-A6BFCA5F6098}" type="slidenum">
              <a:rPr lang="en-US" sz="1200">
                <a:latin typeface="Verdana" charset="0"/>
              </a:rPr>
              <a:pPr/>
              <a:t>49</a:t>
            </a:fld>
            <a:endParaRPr lang="en-US" sz="1200">
              <a:latin typeface="Verdana" charset="0"/>
            </a:endParaRPr>
          </a:p>
        </p:txBody>
      </p:sp>
      <p:sp>
        <p:nvSpPr>
          <p:cNvPr id="52227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3200" b="1">
                <a:solidFill>
                  <a:srgbClr val="FF0000"/>
                </a:solidFill>
              </a:rPr>
              <a:t>     </a:t>
            </a:r>
            <a:r>
              <a:rPr lang="en-US" b="1">
                <a:solidFill>
                  <a:srgbClr val="FF0000"/>
                </a:solidFill>
              </a:rPr>
              <a:t>5 - POSTAURICULAR TRANSTEMPORAL    </a:t>
            </a:r>
          </a:p>
          <a:p>
            <a:r>
              <a:rPr lang="en-US" b="1">
                <a:solidFill>
                  <a:srgbClr val="FF0000"/>
                </a:solidFill>
              </a:rPr>
              <a:t>                            APPROACH</a:t>
            </a:r>
          </a:p>
          <a:p>
            <a:pPr>
              <a:buFont typeface="Wingdings" charset="0"/>
              <a:buNone/>
            </a:pPr>
            <a:r>
              <a:rPr lang="en-US"/>
              <a:t> </a:t>
            </a:r>
          </a:p>
          <a:p>
            <a:pPr>
              <a:buFont typeface="Wingdings" charset="0"/>
              <a:buChar char="Ø"/>
            </a:pPr>
            <a:r>
              <a:rPr lang="en-US" sz="3200"/>
              <a:t>  </a:t>
            </a:r>
            <a:r>
              <a:rPr lang="en-US" sz="3200">
                <a:solidFill>
                  <a:schemeClr val="tx2"/>
                </a:solidFill>
              </a:rPr>
              <a:t>C</a:t>
            </a:r>
            <a:r>
              <a:rPr lang="en-US">
                <a:solidFill>
                  <a:schemeClr val="tx2"/>
                </a:solidFill>
              </a:rPr>
              <a:t>ombines a transcochlear exposure with an infratemporal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approach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endParaRPr lang="en-US"/>
          </a:p>
          <a:p>
            <a:pPr>
              <a:buFont typeface="Wingdings" charset="0"/>
              <a:buChar char="Ø"/>
            </a:pPr>
            <a:endParaRPr lang="en-US"/>
          </a:p>
          <a:p>
            <a:pPr>
              <a:buFont typeface="Wingdings" charset="0"/>
              <a:buChar char="Ø"/>
            </a:pPr>
            <a:r>
              <a:rPr lang="en-US"/>
              <a:t>  </a:t>
            </a:r>
            <a:r>
              <a:rPr lang="en-US" b="1">
                <a:solidFill>
                  <a:srgbClr val="000000"/>
                </a:solidFill>
              </a:rPr>
              <a:t>INDICATIONS:</a:t>
            </a:r>
          </a:p>
          <a:p>
            <a:r>
              <a:rPr lang="en-US"/>
              <a:t>       </a:t>
            </a:r>
            <a:r>
              <a:rPr lang="en-US">
                <a:solidFill>
                  <a:schemeClr val="tx2"/>
                </a:solidFill>
              </a:rPr>
              <a:t>  - May be used when the pathology involves the mastoid </a:t>
            </a:r>
          </a:p>
          <a:p>
            <a:r>
              <a:rPr lang="en-US">
                <a:solidFill>
                  <a:schemeClr val="tx2"/>
                </a:solidFill>
              </a:rPr>
              <a:t>         and the infratemporal fossa and extends to the facial </a:t>
            </a:r>
          </a:p>
          <a:p>
            <a:r>
              <a:rPr lang="en-US">
                <a:solidFill>
                  <a:schemeClr val="tx2"/>
                </a:solidFill>
              </a:rPr>
              <a:t>         recess, hypotympanic area, and jugular bulb</a:t>
            </a:r>
          </a:p>
          <a:p>
            <a:endParaRPr lang="en-US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</a:rPr>
              <a:t>    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791A62A8-83AB-B142-8596-702F9F61B634}" type="slidenum">
              <a:rPr lang="en-US" sz="1200">
                <a:latin typeface="Verdana" charset="0"/>
              </a:rPr>
              <a:pPr/>
              <a:t>5</a:t>
            </a:fld>
            <a:endParaRPr lang="en-US" sz="1200">
              <a:latin typeface="Verdana" charset="0"/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0" y="73025"/>
            <a:ext cx="9144000" cy="631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         </a:t>
            </a:r>
            <a:r>
              <a:rPr lang="en-US" sz="40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CONTENTS OF F. MAGMUM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THROUGH WIDER POSTERIOR PART: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1 - Lower part of medulla with meninges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2 - Spinal accessory nerve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b="1">
                <a:solidFill>
                  <a:srgbClr val="000066"/>
                </a:solidFill>
                <a:latin typeface="Times New Roman" pitchFamily="18" charset="0"/>
                <a:ea typeface="+mn-ea"/>
                <a:cs typeface="+mn-cs"/>
              </a:rPr>
              <a:t> THROUGH THE SUBARACHNOID SPACE: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3 - VAs with sympathetic plexus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4 - Ant. spinal artery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5 - Posterior spinal arteries</a:t>
            </a:r>
          </a:p>
          <a:p>
            <a:pPr>
              <a:defRPr/>
            </a:pPr>
            <a:endParaRPr lang="en-US">
              <a:solidFill>
                <a:schemeClr val="tx2"/>
              </a:solidFill>
              <a:latin typeface="Times New Roman" pitchFamily="18" charset="0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b="1">
                <a:solidFill>
                  <a:srgbClr val="000066"/>
                </a:solidFill>
                <a:latin typeface="Times New Roman" pitchFamily="18" charset="0"/>
                <a:ea typeface="+mn-ea"/>
                <a:cs typeface="+mn-cs"/>
              </a:rPr>
              <a:t> THROUGH THE NARROW ANTERIOR PART:</a:t>
            </a:r>
          </a:p>
          <a:p>
            <a:pPr>
              <a:defRPr/>
            </a:pPr>
            <a:r>
              <a:rPr lang="en-US">
                <a:latin typeface="Times New Roman" pitchFamily="18" charset="0"/>
                <a:ea typeface="+mn-ea"/>
                <a:cs typeface="+mn-cs"/>
              </a:rPr>
              <a:t>   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6 - Apical ligament of dens</a:t>
            </a:r>
          </a:p>
          <a:p>
            <a:pPr>
              <a:defRPr/>
            </a:pPr>
            <a:r>
              <a:rPr lang="en-US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   7 - Membrana tectoria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54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542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B489798A-968D-214B-9F11-B79104DE54FE}" type="slidenum">
              <a:rPr lang="en-US" sz="1200">
                <a:latin typeface="Verdana" charset="0"/>
              </a:rPr>
              <a:pPr/>
              <a:t>50</a:t>
            </a:fld>
            <a:endParaRPr lang="en-US" sz="1200">
              <a:latin typeface="Verdana" charset="0"/>
            </a:endParaRPr>
          </a:p>
        </p:txBody>
      </p:sp>
      <p:sp>
        <p:nvSpPr>
          <p:cNvPr id="53251" name="Text Box 4"/>
          <p:cNvSpPr txBox="1">
            <a:spLocks noChangeArrowheads="1"/>
          </p:cNvSpPr>
          <p:nvPr/>
        </p:nvSpPr>
        <p:spPr bwMode="auto">
          <a:xfrm>
            <a:off x="-152400" y="142875"/>
            <a:ext cx="7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lvl="1">
              <a:buFont typeface="Wingdings" charset="0"/>
              <a:buNone/>
            </a:pPr>
            <a:endParaRPr lang="en-US" b="1"/>
          </a:p>
        </p:txBody>
      </p:sp>
      <p:sp>
        <p:nvSpPr>
          <p:cNvPr id="53252" name="Text Box 6"/>
          <p:cNvSpPr txBox="1">
            <a:spLocks noChangeArrowheads="1"/>
          </p:cNvSpPr>
          <p:nvPr/>
        </p:nvSpPr>
        <p:spPr bwMode="auto">
          <a:xfrm>
            <a:off x="60325" y="219075"/>
            <a:ext cx="908367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buFont typeface="Wingdings" charset="0"/>
              <a:buChar char="Ø"/>
            </a:pPr>
            <a:r>
              <a:rPr lang="en-US"/>
              <a:t>  </a:t>
            </a:r>
            <a:r>
              <a:rPr lang="en-US" b="1">
                <a:solidFill>
                  <a:srgbClr val="000000"/>
                </a:solidFill>
              </a:rPr>
              <a:t>ADVANTAGES:</a:t>
            </a:r>
          </a:p>
          <a:p>
            <a:r>
              <a:rPr lang="en-US" b="1">
                <a:solidFill>
                  <a:srgbClr val="000000"/>
                </a:solidFill>
              </a:rPr>
              <a:t>      </a:t>
            </a:r>
            <a:r>
              <a:rPr lang="en-US">
                <a:solidFill>
                  <a:schemeClr val="tx2"/>
                </a:solidFill>
              </a:rPr>
              <a:t>- Lower and middle clivus exposure without the neural </a:t>
            </a:r>
          </a:p>
          <a:p>
            <a:r>
              <a:rPr lang="en-US">
                <a:solidFill>
                  <a:schemeClr val="tx2"/>
                </a:solidFill>
              </a:rPr>
              <a:t>        retraction</a:t>
            </a:r>
          </a:p>
          <a:p>
            <a:r>
              <a:rPr lang="en-US" b="1">
                <a:solidFill>
                  <a:srgbClr val="000000"/>
                </a:solidFill>
              </a:rPr>
              <a:t>     </a:t>
            </a:r>
            <a:r>
              <a:rPr lang="en-US" b="1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chemeClr val="tx2"/>
                </a:solidFill>
              </a:rPr>
              <a:t>Can be extended to the parasellar and parasphenoidal </a:t>
            </a:r>
          </a:p>
          <a:p>
            <a:r>
              <a:rPr lang="en-US">
                <a:solidFill>
                  <a:schemeClr val="tx2"/>
                </a:solidFill>
              </a:rPr>
              <a:t>        areas</a:t>
            </a:r>
            <a:endParaRPr lang="en-US" b="1">
              <a:solidFill>
                <a:schemeClr val="tx2"/>
              </a:solidFill>
            </a:endParaRPr>
          </a:p>
          <a:p>
            <a:r>
              <a:rPr lang="en-US"/>
              <a:t>      </a:t>
            </a:r>
            <a:endParaRPr lang="en-US" b="1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endParaRPr lang="en-US" b="1">
              <a:solidFill>
                <a:srgbClr val="000000"/>
              </a:solidFill>
            </a:endParaRPr>
          </a:p>
          <a:p>
            <a:pPr>
              <a:buFont typeface="Wingdings" charset="0"/>
              <a:buChar char="Ø"/>
            </a:pPr>
            <a:endParaRPr lang="en-US" b="1">
              <a:solidFill>
                <a:srgbClr val="000000"/>
              </a:solidFill>
            </a:endParaRPr>
          </a:p>
          <a:p>
            <a:pPr>
              <a:buClr>
                <a:schemeClr val="tx1"/>
              </a:buClr>
              <a:buFont typeface="Wingdings" charset="0"/>
              <a:buChar char="Ø"/>
            </a:pPr>
            <a:r>
              <a:rPr lang="en-US" b="1">
                <a:solidFill>
                  <a:srgbClr val="000000"/>
                </a:solidFill>
              </a:rPr>
              <a:t>  DISADVANTAGES:</a:t>
            </a:r>
          </a:p>
          <a:p>
            <a:pPr>
              <a:buFont typeface="Wingdings" charset="0"/>
              <a:buNone/>
            </a:pPr>
            <a:r>
              <a:rPr lang="en-US" b="1">
                <a:solidFill>
                  <a:srgbClr val="000000"/>
                </a:solidFill>
              </a:rPr>
              <a:t>          </a:t>
            </a:r>
            <a:r>
              <a:rPr lang="en-US">
                <a:solidFill>
                  <a:schemeClr val="tx2"/>
                </a:solidFill>
              </a:rPr>
              <a:t>- Hearing is sacrifised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E7A58C64-D7A4-FD4D-85F8-6C609D7AD20F}" type="slidenum">
              <a:rPr lang="en-US" sz="1200">
                <a:latin typeface="Verdana" charset="0"/>
              </a:rPr>
              <a:pPr/>
              <a:t>51</a:t>
            </a:fld>
            <a:endParaRPr lang="en-US" sz="1200">
              <a:latin typeface="Verdana" charset="0"/>
            </a:endParaRPr>
          </a:p>
        </p:txBody>
      </p:sp>
      <p:sp>
        <p:nvSpPr>
          <p:cNvPr id="195588" name="Text Box 4"/>
          <p:cNvSpPr txBox="1">
            <a:spLocks noChangeArrowheads="1"/>
          </p:cNvSpPr>
          <p:nvPr/>
        </p:nvSpPr>
        <p:spPr bwMode="auto">
          <a:xfrm>
            <a:off x="1355725" y="-57150"/>
            <a:ext cx="1504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+mn-cs"/>
              </a:rPr>
              <a:t>             </a:t>
            </a:r>
            <a:endParaRPr lang="en-US" sz="3200" b="1" u="sng">
              <a:solidFill>
                <a:srgbClr val="FFFF66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60325" y="0"/>
            <a:ext cx="9188450" cy="685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Midline and far lateral approaches to foramen magnum lesions</a:t>
            </a: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       </a:t>
            </a:r>
            <a:r>
              <a:rPr lang="en-US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Prof. B.S. Sharma et al</a:t>
            </a: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Neurology India :Year : 1999  |  Volume : 47  |  Issue : 4  |  Page : 268-71</a:t>
            </a:r>
          </a:p>
          <a:p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Char char="Ø"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 patients operated in 5 yr by either post. or the far lateral approach</a:t>
            </a:r>
          </a:p>
          <a:p>
            <a:pPr>
              <a:buFont typeface="Wingdings" charset="0"/>
              <a:buNone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None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- Group A: (n=5)- Posterior or posterolaterally situated lesions </a:t>
            </a:r>
          </a:p>
          <a:p>
            <a:pPr>
              <a:buFont typeface="Wingdings" charset="0"/>
              <a:buNone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(Approach – Midline posterior)</a:t>
            </a:r>
          </a:p>
          <a:p>
            <a:pPr>
              <a:buFont typeface="Wingdings" charset="0"/>
              <a:buNone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- Group B: (n=15)- Anteriorly or anterolaterally situated lesions</a:t>
            </a:r>
          </a:p>
          <a:p>
            <a:pPr>
              <a:buFont typeface="Wingdings" charset="0"/>
              <a:buNone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(Approach – Far lateral)</a:t>
            </a:r>
          </a:p>
          <a:p>
            <a:pPr>
              <a:buFont typeface="Wingdings" charset="0"/>
              <a:buChar char="Ø"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>
                <a:solidFill>
                  <a:srgbClr val="000000"/>
                </a:solidFill>
              </a:rPr>
              <a:t>RESULT</a:t>
            </a:r>
            <a:r>
              <a:rPr lang="en-US" b="1">
                <a:solidFill>
                  <a:srgbClr val="000000"/>
                </a:solidFill>
              </a:rPr>
              <a:t>:</a:t>
            </a:r>
            <a:br>
              <a:rPr lang="en-US" b="1">
                <a:solidFill>
                  <a:srgbClr val="000000"/>
                </a:solidFill>
              </a:rPr>
            </a:br>
            <a:r>
              <a:rPr lang="en-US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</a:t>
            </a:r>
            <a:r>
              <a:rPr lang="en-US" sz="2400" b="1" i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 Complete neurological recovery = 14</a:t>
            </a:r>
          </a:p>
          <a:p>
            <a:pPr>
              <a:buFont typeface="Wingdings" charset="0"/>
              <a:buNone/>
            </a:pPr>
            <a:r>
              <a:rPr lang="en-US" sz="2400" b="1" i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-  Mild neurological deficit = 2 </a:t>
            </a:r>
          </a:p>
          <a:p>
            <a:pPr>
              <a:buFont typeface="Wingdings" charset="0"/>
              <a:buNone/>
            </a:pPr>
            <a:r>
              <a:rPr lang="en-US" sz="2400" b="1" i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-  Significant neurological deficit = 1</a:t>
            </a:r>
          </a:p>
          <a:p>
            <a:pPr>
              <a:buFont typeface="Wingdings" charset="0"/>
              <a:buNone/>
            </a:pPr>
            <a:r>
              <a:rPr lang="en-US" sz="2400" b="1" i="1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-  Death = 1 (presented late)</a:t>
            </a:r>
          </a:p>
          <a:p>
            <a:pPr>
              <a:buFont typeface="Wingdings" charset="0"/>
              <a:buNone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Char char="Ø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>
                <a:solidFill>
                  <a:srgbClr val="000000"/>
                </a:solidFill>
              </a:rPr>
              <a:t>CONCLUSION </a:t>
            </a:r>
            <a:r>
              <a:rPr lang="en-US" sz="2400">
                <a:solidFill>
                  <a:srgbClr val="000000"/>
                </a:solidFill>
              </a:rPr>
              <a:t>: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Far lateral approach is adequate for removal of </a:t>
            </a:r>
          </a:p>
          <a:p>
            <a:pPr>
              <a:buFont typeface="Wingdings" charset="0"/>
              <a:buNone/>
            </a:pP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anterior or anterolaterally situated lesions</a:t>
            </a:r>
            <a:r>
              <a:rPr lang="en-US" sz="240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55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955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955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955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9558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9558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D12875DD-AD51-0E4D-8C6C-49C943381B85}" type="slidenum">
              <a:rPr lang="en-US" sz="1200">
                <a:latin typeface="Verdana" charset="0"/>
              </a:rPr>
              <a:pPr/>
              <a:t>52</a:t>
            </a:fld>
            <a:endParaRPr lang="en-US" sz="1200">
              <a:latin typeface="Verdana" charset="0"/>
            </a:endParaRPr>
          </a:p>
        </p:txBody>
      </p:sp>
      <p:sp>
        <p:nvSpPr>
          <p:cNvPr id="19661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167563"/>
          </a:xfrm>
          <a:prstGeom prst="rect">
            <a:avLst/>
          </a:prstGeom>
          <a:noFill/>
          <a:ln w="9525">
            <a:solidFill>
              <a:srgbClr val="080808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</a:t>
            </a:r>
            <a:r>
              <a:rPr lang="en-US" sz="32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 AIIMS Study</a:t>
            </a:r>
          </a:p>
          <a:p>
            <a:r>
              <a:rPr lang="en-US" sz="320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Foramen magnum tumors: A series of 30 cases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 P. Sarat Chandra et al</a:t>
            </a:r>
          </a:p>
          <a:p>
            <a:pPr>
              <a:buFont typeface="Wingdings" charset="0"/>
              <a:buChar char="Ø"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Neurology India : Year : 2003  |  Volume : 51  |  Issue : 2  |  Page : 193-1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Group 1: (18 cases) :Dorsally situated tumors  - Post. approach </a:t>
            </a:r>
          </a:p>
          <a:p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Char char="Ø"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Group 2: (n=10) :Ventrolaterally situated tumors - Extreme lateral </a:t>
            </a:r>
          </a:p>
          <a:p>
            <a:pPr>
              <a:buFont typeface="Wingdings" charset="0"/>
              <a:buNone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                                               approach  </a:t>
            </a:r>
          </a:p>
          <a:p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Char char="Ø"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Group 3: (n=2) :Tumors were located anteriorly - Trans­oral biopsy</a:t>
            </a:r>
          </a:p>
          <a:p>
            <a:pPr>
              <a:buFont typeface="Wingdings" charset="0"/>
              <a:buNone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Char char="Ø"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>
                <a:solidFill>
                  <a:srgbClr val="080808"/>
                </a:solidFill>
              </a:rPr>
              <a:t>RESULT:</a:t>
            </a: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000" b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 </a:t>
            </a:r>
            <a:r>
              <a:rPr lang="en-US" sz="200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Total excision of the tumor = 24 </a:t>
            </a:r>
          </a:p>
          <a:p>
            <a:pPr>
              <a:buFont typeface="Wingdings" charset="0"/>
              <a:buNone/>
            </a:pPr>
            <a:r>
              <a:rPr lang="en-US" sz="200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-  Subtotal excision of the tumor = 6 </a:t>
            </a:r>
          </a:p>
          <a:p>
            <a:pPr>
              <a:buFont typeface="Wingdings" charset="0"/>
              <a:buNone/>
            </a:pPr>
            <a:r>
              <a:rPr lang="en-US" sz="200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-  Death = 2 </a:t>
            </a:r>
          </a:p>
          <a:p>
            <a:pPr>
              <a:buFont typeface="Wingdings" charset="0"/>
              <a:buNone/>
            </a:pPr>
            <a:r>
              <a:rPr lang="en-US" sz="200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-  Complications = 8 </a:t>
            </a:r>
          </a:p>
          <a:p>
            <a:pPr>
              <a:buFont typeface="Wingdings" charset="0"/>
              <a:buNone/>
            </a:pPr>
            <a:r>
              <a:rPr lang="en-US" sz="2000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(e.g. CSF leak, meningitis, pseudomeningocele, laryngeal edema etc.)</a:t>
            </a:r>
          </a:p>
          <a:p>
            <a:pPr>
              <a:buFont typeface="Wingdings" charset="0"/>
              <a:buNone/>
            </a:pPr>
            <a:endParaRPr lang="en-US" sz="2000">
              <a:solidFill>
                <a:srgbClr val="800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Char char="Ø"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Ext. lateral approach was satisfactory for all Group 2 cases</a:t>
            </a:r>
            <a:r>
              <a:rPr lang="en-US"/>
              <a:t> </a:t>
            </a:r>
            <a:endParaRPr lang="en-US" sz="2000">
              <a:solidFill>
                <a:srgbClr val="800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charset="0"/>
              <a:buNone/>
            </a:pPr>
            <a:endParaRPr lang="en-US" sz="2000">
              <a:solidFill>
                <a:srgbClr val="800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966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966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966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966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966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966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F40EA9DE-17B6-A04A-8246-8CBEE9BA126B}" type="slidenum">
              <a:rPr lang="en-US" sz="1200">
                <a:latin typeface="Verdana" charset="0"/>
              </a:rPr>
              <a:pPr/>
              <a:t>53</a:t>
            </a:fld>
            <a:endParaRPr lang="en-US" sz="1200">
              <a:latin typeface="Verdana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136525" y="371475"/>
            <a:ext cx="9007475" cy="643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defRPr/>
            </a:pPr>
            <a:r>
              <a:rPr lang="en-US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  <a:cs typeface="+mn-cs"/>
              </a:rPr>
              <a:t>Surgical approaches: postoperative care and complications "posterolateral-far lateral transcondylar approach to the ventral foramen magnum and upper cervical spinal canal"</a:t>
            </a:r>
          </a:p>
          <a:p>
            <a:pPr lvl="1">
              <a:defRPr/>
            </a:pPr>
            <a:r>
              <a:rPr lang="en-US" b="1">
                <a:latin typeface="Times New Roman" pitchFamily="18" charset="0"/>
                <a:ea typeface="MS PGothic" pitchFamily="34" charset="-128"/>
                <a:cs typeface="+mn-cs"/>
              </a:rPr>
              <a:t>                                                                     </a:t>
            </a:r>
            <a:r>
              <a:rPr lang="en-US" b="1">
                <a:solidFill>
                  <a:srgbClr val="FFFF66"/>
                </a:solidFill>
                <a:latin typeface="Times New Roman" pitchFamily="18" charset="0"/>
                <a:ea typeface="MS PGothic" pitchFamily="34" charset="-128"/>
                <a:cs typeface="+mn-cs"/>
                <a:hlinkClick r:id="rId2"/>
              </a:rPr>
              <a:t>Menezes AH</a:t>
            </a:r>
            <a:r>
              <a:rPr lang="en-US">
                <a:solidFill>
                  <a:srgbClr val="FFFF66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.</a:t>
            </a:r>
          </a:p>
          <a:p>
            <a:pPr lvl="1">
              <a:defRPr/>
            </a:pPr>
            <a:r>
              <a:rPr lang="en-US" sz="24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Department of Neurosurgery, University of Iowa Hospitals and Clinics, 200 Hawkins Drive, 1824 JPP, Iowa City, Iowa, 52242, USA, arnold-menezes@uiowa.edu.</a:t>
            </a:r>
            <a:r>
              <a:rPr lang="en-US" sz="20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Childs Nerv Syst. 2008 Mar 26.</a:t>
            </a:r>
          </a:p>
          <a:p>
            <a:pPr>
              <a:defRPr/>
            </a:pPr>
            <a:endParaRPr lang="en-US" sz="2000">
              <a:solidFill>
                <a:schemeClr val="tx2"/>
              </a:solidFill>
              <a:latin typeface="Times New Roman" pitchFamily="18" charset="0"/>
              <a:ea typeface="MS PGothic" pitchFamily="34" charset="-128"/>
              <a:cs typeface="+mn-cs"/>
            </a:endParaRPr>
          </a:p>
          <a:p>
            <a:pPr>
              <a:defRPr/>
            </a:pPr>
            <a:endParaRPr lang="en-US" sz="2000">
              <a:latin typeface="Times New Roman" pitchFamily="18" charset="0"/>
              <a:ea typeface="MS PGothic" pitchFamily="34" charset="-128"/>
              <a:cs typeface="+mn-cs"/>
            </a:endParaRPr>
          </a:p>
          <a:p>
            <a:pPr>
              <a:defRPr/>
            </a:pPr>
            <a:endParaRPr lang="en-US" sz="2000">
              <a:latin typeface="Times New Roman" pitchFamily="18" charset="0"/>
              <a:ea typeface="MS PGothic" pitchFamily="34" charset="-128"/>
              <a:cs typeface="+mn-cs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 CONCLUSIONS: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     </a:t>
            </a:r>
            <a:r>
              <a:rPr lang="en-US" sz="2400">
                <a:solidFill>
                  <a:srgbClr val="FFFF66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- The posterolateral transcondylar route exposure is quite satisfactory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>
                <a:solidFill>
                  <a:srgbClr val="FFFF66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        with minimal or no retraction of important neurovascular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>
                <a:solidFill>
                  <a:srgbClr val="FFFF66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        structures in the region.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>
                <a:solidFill>
                  <a:srgbClr val="FFFF66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     - Modifications of this theme can be applied as the lesions require. </a:t>
            </a:r>
          </a:p>
          <a:p>
            <a:pPr>
              <a:defRPr/>
            </a:pPr>
            <a:endParaRPr lang="en-US" sz="2400">
              <a:solidFill>
                <a:srgbClr val="FFFF66"/>
              </a:solidFill>
              <a:latin typeface="Times New Roman" pitchFamily="18" charset="0"/>
              <a:ea typeface="MS PGothic" pitchFamily="34" charset="-128"/>
              <a:cs typeface="+mn-cs"/>
            </a:endParaRPr>
          </a:p>
          <a:p>
            <a:pPr>
              <a:defRPr/>
            </a:pPr>
            <a:endParaRPr lang="en-US" sz="2400">
              <a:solidFill>
                <a:srgbClr val="FFFF66"/>
              </a:solidFill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B4E6BBF8-EA5C-024C-85BC-DD5C9D1FC676}" type="slidenum">
              <a:rPr lang="en-US" sz="1200">
                <a:latin typeface="Verdana" charset="0"/>
              </a:rPr>
              <a:pPr/>
              <a:t>6</a:t>
            </a:fld>
            <a:endParaRPr lang="en-US" sz="1200">
              <a:latin typeface="Verdana" charset="0"/>
            </a:endParaRP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934200" cy="683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D9B2210B-CD98-7440-9AFD-949747F650FE}" type="slidenum">
              <a:rPr lang="en-US" sz="1200">
                <a:latin typeface="Verdana" charset="0"/>
              </a:rPr>
              <a:pPr/>
              <a:t>7</a:t>
            </a:fld>
            <a:endParaRPr lang="en-US" sz="1200">
              <a:latin typeface="Verdana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6200" y="6400800"/>
            <a:ext cx="49884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Ref: Neurosurgery 2000:Vol 47:3</a:t>
            </a:r>
            <a:endParaRPr lang="en-US" dirty="0"/>
          </a:p>
        </p:txBody>
      </p:sp>
      <p:pic>
        <p:nvPicPr>
          <p:cNvPr id="6" name="Picture 5" descr="Screen Shot 2013-12-17 at 11.24.2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00" y="546100"/>
            <a:ext cx="7188200" cy="57658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7EE392FF-8600-DE4C-9FBD-0353F8E1F48D}" type="slidenum">
              <a:rPr lang="en-US" sz="1200">
                <a:latin typeface="Verdana" charset="0"/>
              </a:rPr>
              <a:pPr/>
              <a:t>8</a:t>
            </a:fld>
            <a:endParaRPr lang="en-US" sz="1200">
              <a:latin typeface="Verdana" charset="0"/>
            </a:endParaRP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0" y="0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4000" b="1" i="1">
                <a:solidFill>
                  <a:srgbClr val="FFFF00"/>
                </a:solidFill>
              </a:rPr>
              <a:t>         </a:t>
            </a:r>
            <a:r>
              <a:rPr lang="en-US" sz="4000" b="1" i="1" u="sng">
                <a:solidFill>
                  <a:srgbClr val="FFFF00"/>
                </a:solidFill>
              </a:rPr>
              <a:t>Choice of Surgical approaches</a:t>
            </a:r>
          </a:p>
          <a:p>
            <a:endParaRPr lang="en-US" sz="3200" u="sng"/>
          </a:p>
          <a:p>
            <a:pPr>
              <a:buFont typeface="Wingdings" charset="0"/>
              <a:buChar char="Ø"/>
            </a:pPr>
            <a:r>
              <a:rPr lang="en-US"/>
              <a:t> </a:t>
            </a:r>
            <a:r>
              <a:rPr lang="en-US">
                <a:solidFill>
                  <a:schemeClr val="tx2"/>
                </a:solidFill>
              </a:rPr>
              <a:t>Structure considered in surgical approaches –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1 - Brain stem and spinal cord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2 - Lower cranial and upper spinal nerves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3 - VA and its branches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4 - Ligaments connecting C1,C2 and occipital bone</a:t>
            </a:r>
            <a:endParaRPr lang="en-US" sz="3200">
              <a:solidFill>
                <a:schemeClr val="tx2"/>
              </a:solidFill>
            </a:endParaRPr>
          </a:p>
          <a:p>
            <a:pPr>
              <a:buFont typeface="Wingdings" charset="0"/>
              <a:buNone/>
            </a:pPr>
            <a:r>
              <a:rPr lang="en-US" sz="3200">
                <a:solidFill>
                  <a:schemeClr val="tx2"/>
                </a:solidFill>
              </a:rPr>
              <a:t> </a:t>
            </a: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FM is most commonly approached from -               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         - Posteriorly or anteriorly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         - Less frequently from laterally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>
                <a:solidFill>
                  <a:schemeClr val="tx2"/>
                </a:solidFill>
              </a:rPr>
              <a:t> Choice depends on –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  1-</a:t>
            </a:r>
            <a:r>
              <a:rPr lang="en-US">
                <a:solidFill>
                  <a:srgbClr val="CC3300"/>
                </a:solidFill>
              </a:rPr>
              <a:t> Location</a:t>
            </a:r>
            <a:r>
              <a:rPr lang="en-US">
                <a:solidFill>
                  <a:schemeClr val="tx2"/>
                </a:solidFill>
              </a:rPr>
              <a:t> and </a:t>
            </a:r>
            <a:r>
              <a:rPr lang="en-US">
                <a:solidFill>
                  <a:srgbClr val="CC3300"/>
                </a:solidFill>
              </a:rPr>
              <a:t>extent</a:t>
            </a:r>
            <a:r>
              <a:rPr lang="en-US">
                <a:solidFill>
                  <a:schemeClr val="tx2"/>
                </a:solidFill>
              </a:rPr>
              <a:t> of lesion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  2- </a:t>
            </a:r>
            <a:r>
              <a:rPr lang="en-US">
                <a:solidFill>
                  <a:srgbClr val="CC3300"/>
                </a:solidFill>
              </a:rPr>
              <a:t>Size and nature</a:t>
            </a:r>
            <a:r>
              <a:rPr lang="en-US">
                <a:solidFill>
                  <a:schemeClr val="tx2"/>
                </a:solidFill>
              </a:rPr>
              <a:t> of the pathology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9D7028CC-A399-8E4D-B451-046A558C361B}" type="slidenum">
              <a:rPr lang="en-US" sz="1200">
                <a:latin typeface="Verdana" charset="0"/>
              </a:rPr>
              <a:pPr/>
              <a:t>9</a:t>
            </a:fld>
            <a:endParaRPr lang="en-US" sz="1200">
              <a:latin typeface="Verdana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609600"/>
            <a:ext cx="9144000" cy="442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Wingdings" charset="0"/>
              <a:buChar char="Ø"/>
            </a:pPr>
            <a:r>
              <a:rPr lang="en-US" sz="3200"/>
              <a:t> </a:t>
            </a:r>
            <a:r>
              <a:rPr lang="en-US" b="1" i="1">
                <a:solidFill>
                  <a:schemeClr val="hlink"/>
                </a:solidFill>
              </a:rPr>
              <a:t>Post. operative approach –</a:t>
            </a:r>
          </a:p>
          <a:p>
            <a:pPr>
              <a:buFont typeface="Wingdings" charset="0"/>
              <a:buNone/>
            </a:pPr>
            <a:r>
              <a:rPr lang="en-US"/>
              <a:t>          </a:t>
            </a:r>
            <a:r>
              <a:rPr lang="en-US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rgbClr val="FFFF00"/>
                </a:solidFill>
              </a:rPr>
              <a:t>Intradural lesions</a:t>
            </a:r>
            <a:r>
              <a:rPr lang="en-US">
                <a:solidFill>
                  <a:schemeClr val="tx2"/>
                </a:solidFill>
              </a:rPr>
              <a:t> in the upper spinal canal and post. or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posterolateral in the area above the FM</a:t>
            </a:r>
          </a:p>
          <a:p>
            <a:endParaRPr lang="en-US">
              <a:solidFill>
                <a:schemeClr val="tx2"/>
              </a:solidFill>
            </a:endParaRPr>
          </a:p>
          <a:p>
            <a:pPr>
              <a:buFont typeface="Wingdings" charset="0"/>
              <a:buChar char="Ø"/>
            </a:pPr>
            <a:r>
              <a:rPr lang="en-US"/>
              <a:t> </a:t>
            </a:r>
            <a:r>
              <a:rPr lang="en-US" b="1" i="1">
                <a:solidFill>
                  <a:schemeClr val="hlink"/>
                </a:solidFill>
              </a:rPr>
              <a:t>Ant. approach –</a:t>
            </a:r>
            <a:r>
              <a:rPr lang="en-US" b="1" i="1"/>
              <a:t> </a:t>
            </a:r>
          </a:p>
          <a:p>
            <a:pPr>
              <a:buFont typeface="Wingdings" charset="0"/>
              <a:buNone/>
            </a:pPr>
            <a:r>
              <a:rPr lang="en-US"/>
              <a:t>          </a:t>
            </a:r>
            <a:r>
              <a:rPr lang="en-US">
                <a:solidFill>
                  <a:schemeClr val="tx2"/>
                </a:solidFill>
              </a:rPr>
              <a:t>- </a:t>
            </a:r>
            <a:r>
              <a:rPr lang="en-US">
                <a:solidFill>
                  <a:srgbClr val="FFFF00"/>
                </a:solidFill>
              </a:rPr>
              <a:t>Extradural lesions</a:t>
            </a:r>
            <a:r>
              <a:rPr lang="en-US">
                <a:solidFill>
                  <a:schemeClr val="tx2"/>
                </a:solidFill>
              </a:rPr>
              <a:t> situated ant. to FM</a:t>
            </a:r>
            <a:endParaRPr lang="en-US"/>
          </a:p>
          <a:p>
            <a:endParaRPr lang="en-US"/>
          </a:p>
          <a:p>
            <a:pPr>
              <a:buFont typeface="Wingdings" charset="0"/>
              <a:buChar char="Ø"/>
            </a:pPr>
            <a:r>
              <a:rPr lang="en-US"/>
              <a:t> </a:t>
            </a:r>
            <a:r>
              <a:rPr lang="en-US" b="1" i="1">
                <a:solidFill>
                  <a:schemeClr val="hlink"/>
                </a:solidFill>
              </a:rPr>
              <a:t>Lat. Approach -</a:t>
            </a:r>
            <a:r>
              <a:rPr lang="en-US"/>
              <a:t> </a:t>
            </a:r>
          </a:p>
          <a:p>
            <a:pPr>
              <a:buFont typeface="Wingdings" charset="0"/>
              <a:buNone/>
            </a:pPr>
            <a:r>
              <a:rPr lang="en-US"/>
              <a:t>           </a:t>
            </a:r>
            <a:r>
              <a:rPr lang="en-US">
                <a:solidFill>
                  <a:schemeClr val="tx2"/>
                </a:solidFill>
              </a:rPr>
              <a:t>- Ant. or anterolateral lesions esp. when involve or are 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chemeClr val="tx2"/>
                </a:solidFill>
              </a:rPr>
              <a:t>             located </a:t>
            </a:r>
            <a:r>
              <a:rPr lang="en-US">
                <a:solidFill>
                  <a:srgbClr val="FFFF00"/>
                </a:solidFill>
              </a:rPr>
              <a:t>contiguous to temporal bone and clivus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7987</TotalTime>
  <Words>3336</Words>
  <Application>Microsoft Macintosh PowerPoint</Application>
  <PresentationFormat>On-screen Show (4:3)</PresentationFormat>
  <Paragraphs>713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Cliff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Lenovo (Beijing)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 User</dc:creator>
  <cp:lastModifiedBy>Dr Suri</cp:lastModifiedBy>
  <cp:revision>319</cp:revision>
  <dcterms:created xsi:type="dcterms:W3CDTF">2008-07-17T15:52:06Z</dcterms:created>
  <dcterms:modified xsi:type="dcterms:W3CDTF">2013-12-17T05:55:30Z</dcterms:modified>
</cp:coreProperties>
</file>